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492206-CE9A-4C64-B5A5-F55C8CEC31AF}">
  <a:tblStyle styleId="{63492206-CE9A-4C64-B5A5-F55C8CEC31A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5" autoAdjust="0"/>
    <p:restoredTop sz="68434" autoAdjust="0"/>
  </p:normalViewPr>
  <p:slideViewPr>
    <p:cSldViewPr snapToGrid="0">
      <p:cViewPr varScale="1">
        <p:scale>
          <a:sx n="37" d="100"/>
          <a:sy n="37" d="100"/>
        </p:scale>
        <p:origin x="1550" y="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37839" cy="46481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970937" y="0"/>
            <a:ext cx="3037839" cy="46481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701039" y="4415789"/>
            <a:ext cx="5608319" cy="418337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829967"/>
            <a:ext cx="3037839" cy="46481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extLst>
      <p:ext uri="{BB962C8B-B14F-4D97-AF65-F5344CB8AC3E}">
        <p14:creationId xmlns:p14="http://schemas.microsoft.com/office/powerpoint/2010/main" val="186642984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viewzone.com/solutrean33.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hc.unesco.org/en/list/1435" TargetMode="External"/><Relationship Id="rId7" Type="http://schemas.openxmlformats.org/officeDocument/2006/relationships/hyperlink" Target="http://www.crt.state.la.us/louisiana-state-parks/historic-sites/poverty-point-state-historic-site/index"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www.knowla.org/entry/540" TargetMode="External"/><Relationship Id="rId5" Type="http://schemas.openxmlformats.org/officeDocument/2006/relationships/hyperlink" Target="http://www.crt.la.gov/DiscoverArchaeology" TargetMode="External"/><Relationship Id="rId4" Type="http://schemas.openxmlformats.org/officeDocument/2006/relationships/hyperlink" Target="http://www.povertypoint.us/"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Title: Poverty Point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a:t>
            </a:r>
            <a:r>
              <a:rPr lang="en-US" sz="1200" b="0" i="0" u="none" strike="noStrike" cap="none" baseline="0" dirty="0">
                <a:solidFill>
                  <a:schemeClr val="dk1"/>
                </a:solidFill>
                <a:latin typeface="Times New Roman"/>
                <a:ea typeface="Times New Roman"/>
                <a:cs typeface="Times New Roman"/>
                <a:sym typeface="Times New Roman"/>
              </a:rPr>
              <a:t>credit: Herb Roe</a:t>
            </a:r>
          </a:p>
        </p:txBody>
      </p:sp>
      <p:sp>
        <p:nvSpPr>
          <p:cNvPr id="90" name="Shape 90"/>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2452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Mound C is located in the plaza at Poverty Point. It is 260 feet long by 80 feet wide and about six feet tall. The mound was likely cone-shaped when it was built. It doesn’t look cone-shaped now, because of historic activities long after the Poverty Point people left. Horse-drawn wagons in the 1800s traveled on a dirt road that passed over Mound C. They wore a deep rut in the mound. Mound C has 16 surfaces or “floors” of different color and texture soil. Some of the floors have evidence that people lived on them, such as artifacts, pits and postholes. A thick cap of soil was put over the mound during the last construction phase. Archaeologists know this is a Poverty Point mound, but are not sure where it fits in the sequence of mound building at the site.</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credits:</a:t>
            </a: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Photograph – </a:t>
            </a:r>
            <a:r>
              <a:rPr lang="en-US" sz="1200" b="0" i="0" u="none" strike="noStrike" cap="none" baseline="0" dirty="0" smtClean="0">
                <a:solidFill>
                  <a:schemeClr val="dk1"/>
                </a:solidFill>
                <a:latin typeface="Times New Roman"/>
                <a:ea typeface="Times New Roman"/>
                <a:cs typeface="Times New Roman"/>
                <a:sym typeface="Times New Roman"/>
              </a:rPr>
              <a:t>© Jenny </a:t>
            </a:r>
            <a:r>
              <a:rPr lang="en-US" sz="1200" b="0" i="0" u="none" strike="noStrike" cap="none" baseline="0" dirty="0">
                <a:solidFill>
                  <a:schemeClr val="dk1"/>
                </a:solidFill>
                <a:latin typeface="Times New Roman"/>
                <a:ea typeface="Times New Roman"/>
                <a:cs typeface="Times New Roman"/>
                <a:sym typeface="Times New Roman"/>
              </a:rPr>
              <a:t>Ellerbe</a:t>
            </a:r>
          </a:p>
          <a:p>
            <a:pPr marL="0" marR="0" lvl="0" indent="0" algn="l" rtl="0">
              <a:spcBef>
                <a:spcPts val="0"/>
              </a:spcBef>
              <a:buSzPct val="25000"/>
              <a:buNone/>
            </a:pPr>
            <a:r>
              <a:rPr lang="en-US" sz="1200" b="0" i="0" u="none" strike="noStrike" cap="none" baseline="0" dirty="0" err="1">
                <a:solidFill>
                  <a:schemeClr val="dk1"/>
                </a:solidFill>
                <a:latin typeface="Times New Roman"/>
                <a:ea typeface="Times New Roman"/>
                <a:cs typeface="Times New Roman"/>
                <a:sym typeface="Times New Roman"/>
              </a:rPr>
              <a:t>LiDAR</a:t>
            </a:r>
            <a:r>
              <a:rPr lang="en-US" sz="1200" b="0" i="0" u="none" strike="noStrike" cap="none" baseline="0" dirty="0">
                <a:solidFill>
                  <a:schemeClr val="dk1"/>
                </a:solidFill>
                <a:latin typeface="Times New Roman"/>
                <a:ea typeface="Times New Roman"/>
                <a:cs typeface="Times New Roman"/>
                <a:sym typeface="Times New Roman"/>
              </a:rPr>
              <a:t> – </a:t>
            </a:r>
            <a:r>
              <a:rPr lang="en-US" sz="1200" b="0" i="0" u="none" strike="noStrike" cap="none" baseline="0" dirty="0" err="1">
                <a:solidFill>
                  <a:schemeClr val="dk1"/>
                </a:solidFill>
                <a:latin typeface="Times New Roman"/>
                <a:ea typeface="Times New Roman"/>
                <a:cs typeface="Times New Roman"/>
                <a:sym typeface="Times New Roman"/>
              </a:rPr>
              <a:t>LiDAR</a:t>
            </a:r>
            <a:r>
              <a:rPr lang="en-US" sz="1200" b="0" i="0" u="none" strike="noStrike" cap="none" baseline="0" dirty="0">
                <a:solidFill>
                  <a:schemeClr val="dk1"/>
                </a:solidFill>
                <a:latin typeface="Times New Roman"/>
                <a:ea typeface="Times New Roman"/>
                <a:cs typeface="Times New Roman"/>
                <a:sym typeface="Times New Roman"/>
              </a:rPr>
              <a:t> data courtesy of FEMA and the state of Louisiana, distributed by “Atlas: The Louisiana Statewide GIS,” LSU CADGIS Research Laboratory, Baton Rouge, Louisiana</a:t>
            </a:r>
          </a:p>
        </p:txBody>
      </p:sp>
      <p:sp>
        <p:nvSpPr>
          <p:cNvPr id="193" name="Shape 19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8888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Mound E is about 13 feet tall and 300 feet by 260 feet at its base. It was once larger, but historical farmers, who may not have realized that it was a mound, removed some of the dirt. The mound has a ramp on one corner, but archaeologists aren’t sure if Poverty Point people built the ramp or if later people did. Mound E was built in five stages, all with a flat-top. Archeologists think it was one of the earliest mounds built at the site, around the time of Mound B or just after.</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credits:</a:t>
            </a: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Photograph – </a:t>
            </a:r>
            <a:r>
              <a:rPr lang="en-US" sz="1200" b="0" i="0" u="none" strike="noStrike" cap="none" baseline="0" dirty="0" smtClean="0">
                <a:solidFill>
                  <a:schemeClr val="dk1"/>
                </a:solidFill>
                <a:latin typeface="Times New Roman"/>
                <a:ea typeface="Times New Roman"/>
                <a:cs typeface="Times New Roman"/>
                <a:sym typeface="Times New Roman"/>
              </a:rPr>
              <a:t>© Jenny </a:t>
            </a:r>
            <a:r>
              <a:rPr lang="en-US" sz="1200" b="0" i="0" u="none" strike="noStrike" cap="none" baseline="0" dirty="0">
                <a:solidFill>
                  <a:schemeClr val="dk1"/>
                </a:solidFill>
                <a:latin typeface="Times New Roman"/>
                <a:ea typeface="Times New Roman"/>
                <a:cs typeface="Times New Roman"/>
                <a:sym typeface="Times New Roman"/>
              </a:rPr>
              <a:t>Ellerbe</a:t>
            </a:r>
          </a:p>
          <a:p>
            <a:pPr marL="0" marR="0" lvl="0" indent="0" algn="l" rtl="0">
              <a:spcBef>
                <a:spcPts val="0"/>
              </a:spcBef>
              <a:buSzPct val="25000"/>
              <a:buNone/>
            </a:pPr>
            <a:r>
              <a:rPr lang="en-US" sz="1200" b="0" i="0" u="none" strike="noStrike" cap="none" baseline="0" dirty="0" err="1">
                <a:solidFill>
                  <a:schemeClr val="dk1"/>
                </a:solidFill>
                <a:latin typeface="Times New Roman"/>
                <a:ea typeface="Times New Roman"/>
                <a:cs typeface="Times New Roman"/>
                <a:sym typeface="Times New Roman"/>
              </a:rPr>
              <a:t>LiDAR</a:t>
            </a:r>
            <a:r>
              <a:rPr lang="en-US" sz="1200" b="0" i="0" u="none" strike="noStrike" cap="none" baseline="0" dirty="0">
                <a:solidFill>
                  <a:schemeClr val="dk1"/>
                </a:solidFill>
                <a:latin typeface="Times New Roman"/>
                <a:ea typeface="Times New Roman"/>
                <a:cs typeface="Times New Roman"/>
                <a:sym typeface="Times New Roman"/>
              </a:rPr>
              <a:t> – </a:t>
            </a:r>
            <a:r>
              <a:rPr lang="en-US" sz="1200" b="0" i="0" u="none" strike="noStrike" cap="none" baseline="0" dirty="0" err="1">
                <a:solidFill>
                  <a:schemeClr val="dk1"/>
                </a:solidFill>
                <a:latin typeface="Times New Roman"/>
                <a:ea typeface="Times New Roman"/>
                <a:cs typeface="Times New Roman"/>
                <a:sym typeface="Times New Roman"/>
              </a:rPr>
              <a:t>LiDAR</a:t>
            </a:r>
            <a:r>
              <a:rPr lang="en-US" sz="1200" b="0" i="0" u="none" strike="noStrike" cap="none" baseline="0" dirty="0">
                <a:solidFill>
                  <a:schemeClr val="dk1"/>
                </a:solidFill>
                <a:latin typeface="Times New Roman"/>
                <a:ea typeface="Times New Roman"/>
                <a:cs typeface="Times New Roman"/>
                <a:sym typeface="Times New Roman"/>
              </a:rPr>
              <a:t> data courtesy of FEMA and the state of Louisiana, distributed by “Atlas: The Louisiana Statewide GIS,” LSU CADGIS Research Laboratory, Baton Rouge, Louisiana</a:t>
            </a:r>
          </a:p>
        </p:txBody>
      </p:sp>
      <p:sp>
        <p:nvSpPr>
          <p:cNvPr id="203" name="Shape 20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2702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Mound F is the smallest mound at Poverty Point. It measures 5 feet tall, and 80 feet by 100 feet at the base. Radiocarbon dated samples indicated the mound was built around 1280 B.C. It was the last Poverty Point mound built at the site.</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credits:</a:t>
            </a: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Photograph – Diana Greenlee</a:t>
            </a:r>
          </a:p>
          <a:p>
            <a:pPr marL="0" marR="0" lvl="0" indent="0" algn="l" rtl="0">
              <a:spcBef>
                <a:spcPts val="0"/>
              </a:spcBef>
              <a:buSzPct val="25000"/>
              <a:buNone/>
            </a:pPr>
            <a:r>
              <a:rPr lang="en-US" sz="1200" b="0" i="0" u="none" strike="noStrike" cap="none" baseline="0" dirty="0" err="1">
                <a:solidFill>
                  <a:schemeClr val="dk1"/>
                </a:solidFill>
                <a:latin typeface="Times New Roman"/>
                <a:ea typeface="Times New Roman"/>
                <a:cs typeface="Times New Roman"/>
                <a:sym typeface="Times New Roman"/>
              </a:rPr>
              <a:t>LiDAR</a:t>
            </a:r>
            <a:r>
              <a:rPr lang="en-US" sz="1200" b="0" i="0" u="none" strike="noStrike" cap="none" baseline="0" dirty="0">
                <a:solidFill>
                  <a:schemeClr val="dk1"/>
                </a:solidFill>
                <a:latin typeface="Times New Roman"/>
                <a:ea typeface="Times New Roman"/>
                <a:cs typeface="Times New Roman"/>
                <a:sym typeface="Times New Roman"/>
              </a:rPr>
              <a:t> – </a:t>
            </a:r>
            <a:r>
              <a:rPr lang="en-US" sz="1200" b="0" i="0" u="none" strike="noStrike" cap="none" baseline="0" dirty="0" err="1">
                <a:solidFill>
                  <a:schemeClr val="dk1"/>
                </a:solidFill>
                <a:latin typeface="Times New Roman"/>
                <a:ea typeface="Times New Roman"/>
                <a:cs typeface="Times New Roman"/>
                <a:sym typeface="Times New Roman"/>
              </a:rPr>
              <a:t>LiDAR</a:t>
            </a:r>
            <a:r>
              <a:rPr lang="en-US" sz="1200" b="0" i="0" u="none" strike="noStrike" cap="none" baseline="0" dirty="0">
                <a:solidFill>
                  <a:schemeClr val="dk1"/>
                </a:solidFill>
                <a:latin typeface="Times New Roman"/>
                <a:ea typeface="Times New Roman"/>
                <a:cs typeface="Times New Roman"/>
                <a:sym typeface="Times New Roman"/>
              </a:rPr>
              <a:t> data courtesy of FEMA and the state of Louisiana, distributed by “Atlas: The Louisiana Statewide GIS,” LSU CADGIS Research Laboratory, Baton Rouge, Louisiana</a:t>
            </a:r>
          </a:p>
        </p:txBody>
      </p:sp>
      <p:sp>
        <p:nvSpPr>
          <p:cNvPr id="213" name="Shape 21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3499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Archaeologists have been working at Poverty Point since 1913. That’s when the first excavations took place at the site. However, it wasn’t until 1953 that they knew about the C-shaped earth ridges. One of the archaeologists working at the site was looking at an aerial photograph and saw the ridges. The ridges are so large that they are not easy to see from the ground. The image on the left is an aerial photograph, and the image on the right is a </a:t>
            </a:r>
            <a:r>
              <a:rPr lang="en-US" sz="1200" b="0" i="0" u="none" strike="noStrike" cap="none" baseline="0" dirty="0" err="1">
                <a:solidFill>
                  <a:schemeClr val="dk1"/>
                </a:solidFill>
                <a:latin typeface="Times New Roman"/>
                <a:ea typeface="Times New Roman"/>
                <a:cs typeface="Times New Roman"/>
                <a:sym typeface="Times New Roman"/>
              </a:rPr>
              <a:t>LiDAR</a:t>
            </a:r>
            <a:r>
              <a:rPr lang="en-US" sz="1200" b="0" i="0" u="none" strike="noStrike" cap="none" baseline="0" dirty="0">
                <a:solidFill>
                  <a:schemeClr val="dk1"/>
                </a:solidFill>
                <a:latin typeface="Times New Roman"/>
                <a:ea typeface="Times New Roman"/>
                <a:cs typeface="Times New Roman"/>
                <a:sym typeface="Times New Roman"/>
              </a:rPr>
              <a:t> map of the site.</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credits:</a:t>
            </a: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Aerial photograph – United States Army Corps of Engineers</a:t>
            </a:r>
          </a:p>
          <a:p>
            <a:pPr marL="0" marR="0" lvl="0" indent="0" algn="l" rtl="0">
              <a:spcBef>
                <a:spcPts val="0"/>
              </a:spcBef>
              <a:buSzPct val="25000"/>
              <a:buNone/>
            </a:pPr>
            <a:r>
              <a:rPr lang="en-US" sz="1200" b="0" i="0" u="none" strike="noStrike" cap="none" baseline="0" dirty="0" err="1">
                <a:solidFill>
                  <a:schemeClr val="dk1"/>
                </a:solidFill>
                <a:latin typeface="Times New Roman"/>
                <a:ea typeface="Times New Roman"/>
                <a:cs typeface="Times New Roman"/>
                <a:sym typeface="Times New Roman"/>
              </a:rPr>
              <a:t>LiDAR</a:t>
            </a:r>
            <a:r>
              <a:rPr lang="en-US" sz="1200" b="0" i="0" u="none" strike="noStrike" cap="none" baseline="0" dirty="0">
                <a:solidFill>
                  <a:schemeClr val="dk1"/>
                </a:solidFill>
                <a:latin typeface="Times New Roman"/>
                <a:ea typeface="Times New Roman"/>
                <a:cs typeface="Times New Roman"/>
                <a:sym typeface="Times New Roman"/>
              </a:rPr>
              <a:t> – </a:t>
            </a:r>
            <a:r>
              <a:rPr lang="en-US" sz="1200" b="0" i="0" u="none" strike="noStrike" cap="none" baseline="0" dirty="0" err="1">
                <a:solidFill>
                  <a:schemeClr val="dk1"/>
                </a:solidFill>
                <a:latin typeface="Times New Roman"/>
                <a:ea typeface="Times New Roman"/>
                <a:cs typeface="Times New Roman"/>
                <a:sym typeface="Times New Roman"/>
              </a:rPr>
              <a:t>LiDAR</a:t>
            </a:r>
            <a:r>
              <a:rPr lang="en-US" sz="1200" b="0" i="0" u="none" strike="noStrike" cap="none" baseline="0" dirty="0">
                <a:solidFill>
                  <a:schemeClr val="dk1"/>
                </a:solidFill>
                <a:latin typeface="Times New Roman"/>
                <a:ea typeface="Times New Roman"/>
                <a:cs typeface="Times New Roman"/>
                <a:sym typeface="Times New Roman"/>
              </a:rPr>
              <a:t> data courtesy of FEMA and the state of Louisiana, distributed by “Atlas: The Louisiana Statewide GIS,” LSU CADGIS Research Laboratory, Baton Rouge, Louisiana</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222" name="Shape 222"/>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3499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Archaeologists recorded six ridges at Poverty Point. Here is a photograph of the ridges. You can just make them out in the mist. The ridges range in height from six feet to one foot. The area once was farmed, and before that, the ridges likely were taller. The outer ridge is over 6,500 feet long, and the inner ridge is about 4,100 feet long.</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Archaeologists discovered that the C-shaped earth ridges were where the Poverty Point people lived. Archaeologists know this because they found most of the artifacts and cooking features, like hearths and earth ovens, on the ridges.</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a:t>
            </a:r>
            <a:r>
              <a:rPr lang="en-US" sz="1200" b="0" i="0" u="none" strike="noStrike" cap="none" baseline="0" dirty="0">
                <a:solidFill>
                  <a:schemeClr val="dk1"/>
                </a:solidFill>
                <a:latin typeface="Times New Roman"/>
                <a:ea typeface="Times New Roman"/>
                <a:cs typeface="Times New Roman"/>
                <a:sym typeface="Times New Roman"/>
              </a:rPr>
              <a:t>credit: </a:t>
            </a:r>
            <a:r>
              <a:rPr lang="en-US" sz="1200" b="0" i="0" u="none" strike="noStrike" cap="none" baseline="0" dirty="0" smtClean="0">
                <a:solidFill>
                  <a:schemeClr val="dk1"/>
                </a:solidFill>
                <a:latin typeface="Times New Roman"/>
                <a:ea typeface="Times New Roman"/>
                <a:cs typeface="Times New Roman"/>
                <a:sym typeface="Times New Roman"/>
              </a:rPr>
              <a:t>© Jenny </a:t>
            </a:r>
            <a:r>
              <a:rPr lang="en-US" sz="1200" b="0" i="0" u="none" strike="noStrike" cap="none" baseline="0" dirty="0">
                <a:solidFill>
                  <a:schemeClr val="dk1"/>
                </a:solidFill>
                <a:latin typeface="Times New Roman"/>
                <a:ea typeface="Times New Roman"/>
                <a:cs typeface="Times New Roman"/>
                <a:sym typeface="Times New Roman"/>
              </a:rPr>
              <a:t>Ellerbe</a:t>
            </a:r>
          </a:p>
        </p:txBody>
      </p:sp>
      <p:sp>
        <p:nvSpPr>
          <p:cNvPr id="231" name="Shape 231"/>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1245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1"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The C-shaped ridges curve around a large plaza. Archaeologists found only a few artifacts in this area of the site. But, they discovered that changes had taken place in the plaza through time. Poverty Point people sometimes added dirt to the area and leveled it out to make the area flat.</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What archaeologists did find in the plaza were large postholes that show where circles of poles once stood. This is a photograph of part of the plaza area, and a </a:t>
            </a:r>
            <a:r>
              <a:rPr lang="en-US" sz="1200" b="0" i="0" u="none" strike="noStrike" cap="none" baseline="0" dirty="0" err="1">
                <a:solidFill>
                  <a:schemeClr val="dk1"/>
                </a:solidFill>
                <a:latin typeface="Times New Roman"/>
                <a:ea typeface="Times New Roman"/>
                <a:cs typeface="Times New Roman"/>
                <a:sym typeface="Times New Roman"/>
              </a:rPr>
              <a:t>LiDAR</a:t>
            </a:r>
            <a:r>
              <a:rPr lang="en-US" sz="1200" b="0" i="0" u="none" strike="noStrike" cap="none" baseline="0" dirty="0">
                <a:solidFill>
                  <a:schemeClr val="dk1"/>
                </a:solidFill>
                <a:latin typeface="Times New Roman"/>
                <a:ea typeface="Times New Roman"/>
                <a:cs typeface="Times New Roman"/>
                <a:sym typeface="Times New Roman"/>
              </a:rPr>
              <a:t> image of the area. Archaeologists discovered the postholes in the south end of the plaza, shown in the map by a circle.</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credits:</a:t>
            </a: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Photograph – </a:t>
            </a:r>
            <a:r>
              <a:rPr lang="en-US" sz="1200" b="0" i="0" u="none" strike="noStrike" cap="none" baseline="0" dirty="0" smtClean="0">
                <a:solidFill>
                  <a:schemeClr val="dk1"/>
                </a:solidFill>
                <a:latin typeface="Times New Roman"/>
                <a:ea typeface="Times New Roman"/>
                <a:cs typeface="Times New Roman"/>
                <a:sym typeface="Times New Roman"/>
              </a:rPr>
              <a:t>Alisha Wright</a:t>
            </a: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err="1">
                <a:solidFill>
                  <a:schemeClr val="dk1"/>
                </a:solidFill>
                <a:latin typeface="Times New Roman"/>
                <a:ea typeface="Times New Roman"/>
                <a:cs typeface="Times New Roman"/>
                <a:sym typeface="Times New Roman"/>
              </a:rPr>
              <a:t>LiDAR</a:t>
            </a:r>
            <a:r>
              <a:rPr lang="en-US" sz="1200" b="0" i="0" u="none" strike="noStrike" cap="none" baseline="0" dirty="0">
                <a:solidFill>
                  <a:schemeClr val="dk1"/>
                </a:solidFill>
                <a:latin typeface="Times New Roman"/>
                <a:ea typeface="Times New Roman"/>
                <a:cs typeface="Times New Roman"/>
                <a:sym typeface="Times New Roman"/>
              </a:rPr>
              <a:t> – </a:t>
            </a:r>
            <a:r>
              <a:rPr lang="en-US" sz="1200" b="0" i="0" u="none" strike="noStrike" cap="none" baseline="0" dirty="0" err="1">
                <a:solidFill>
                  <a:schemeClr val="dk1"/>
                </a:solidFill>
                <a:latin typeface="Times New Roman"/>
                <a:ea typeface="Times New Roman"/>
                <a:cs typeface="Times New Roman"/>
                <a:sym typeface="Times New Roman"/>
              </a:rPr>
              <a:t>LiDAR</a:t>
            </a:r>
            <a:r>
              <a:rPr lang="en-US" sz="1200" b="0" i="0" u="none" strike="noStrike" cap="none" baseline="0" dirty="0">
                <a:solidFill>
                  <a:schemeClr val="dk1"/>
                </a:solidFill>
                <a:latin typeface="Times New Roman"/>
                <a:ea typeface="Times New Roman"/>
                <a:cs typeface="Times New Roman"/>
                <a:sym typeface="Times New Roman"/>
              </a:rPr>
              <a:t> data courtesy of FEMA and the state of Louisiana, distributed by “Atlas: The Louisiana Statewide GIS,” LSU CADGIS Research Laboratory, Baton Rouge, Louisiana</a:t>
            </a:r>
          </a:p>
        </p:txBody>
      </p:sp>
      <p:sp>
        <p:nvSpPr>
          <p:cNvPr id="244" name="Shape 244"/>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5454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6" name="Shape 256"/>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1"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Postholes were dug in the ground to support huge wooden posts. They were up to two feet in diameter. These wooden posts formed circles up to 213 feet across. At least 25 of these circles were in the plaza. In the picture, the ring of white barrels shows the diameter of one circle. The original wooden posts were closer together than the white barrels, and they were taller. Archaeologists have not yet discovered how these big circles of poles were used.</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a:t>
            </a:r>
            <a:r>
              <a:rPr lang="en-US" sz="1200" b="0" i="0" u="none" strike="noStrike" cap="none" baseline="0" dirty="0">
                <a:solidFill>
                  <a:schemeClr val="dk1"/>
                </a:solidFill>
                <a:latin typeface="Times New Roman"/>
                <a:ea typeface="Times New Roman"/>
                <a:cs typeface="Times New Roman"/>
                <a:sym typeface="Times New Roman"/>
              </a:rPr>
              <a:t>credit: </a:t>
            </a:r>
            <a:r>
              <a:rPr lang="en-US" sz="1200" b="0" i="0" u="none" strike="noStrike" cap="none" baseline="0" dirty="0" smtClean="0">
                <a:solidFill>
                  <a:schemeClr val="dk1"/>
                </a:solidFill>
                <a:latin typeface="Times New Roman"/>
                <a:ea typeface="Times New Roman"/>
                <a:cs typeface="Times New Roman"/>
                <a:sym typeface="Times New Roman"/>
              </a:rPr>
              <a:t>© Jenny </a:t>
            </a:r>
            <a:r>
              <a:rPr lang="en-US" sz="1200" b="0" i="0" u="none" strike="noStrike" cap="none" baseline="0" dirty="0">
                <a:solidFill>
                  <a:schemeClr val="dk1"/>
                </a:solidFill>
                <a:latin typeface="Times New Roman"/>
                <a:ea typeface="Times New Roman"/>
                <a:cs typeface="Times New Roman"/>
                <a:sym typeface="Times New Roman"/>
              </a:rPr>
              <a:t>Ellerbe</a:t>
            </a:r>
          </a:p>
        </p:txBody>
      </p:sp>
      <p:sp>
        <p:nvSpPr>
          <p:cNvPr id="257" name="Shape 257"/>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6552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1"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1" i="0" u="none" strike="noStrike" cap="none" baseline="0" dirty="0">
                <a:solidFill>
                  <a:schemeClr val="dk1"/>
                </a:solidFill>
                <a:latin typeface="Times New Roman"/>
                <a:ea typeface="Times New Roman"/>
                <a:cs typeface="Times New Roman"/>
                <a:sym typeface="Times New Roman"/>
              </a:rPr>
              <a:t>Trade</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was part of a large trade network. The location of the site was perfect for long distance trade. Poverty Point people built the site on Macon Ridge. This ridge is high, which protects it against flooding from nearby water sources. Several rivers are near Macon Ridge. One of the largest is the Mississippi River. Smaller waterways, such as Bayou </a:t>
            </a:r>
            <a:r>
              <a:rPr lang="en-US" sz="1200" b="0" i="0" u="none" strike="noStrike" cap="none" baseline="0" dirty="0" err="1">
                <a:solidFill>
                  <a:schemeClr val="dk1"/>
                </a:solidFill>
                <a:latin typeface="Times New Roman"/>
                <a:ea typeface="Times New Roman"/>
                <a:cs typeface="Times New Roman"/>
                <a:sym typeface="Times New Roman"/>
              </a:rPr>
              <a:t>Maçon</a:t>
            </a:r>
            <a:r>
              <a:rPr lang="en-US" sz="1200" b="0" i="0" u="none" strike="noStrike" cap="none" baseline="0" dirty="0">
                <a:solidFill>
                  <a:schemeClr val="dk1"/>
                </a:solidFill>
                <a:latin typeface="Times New Roman"/>
                <a:ea typeface="Times New Roman"/>
                <a:cs typeface="Times New Roman"/>
                <a:sym typeface="Times New Roman"/>
              </a:rPr>
              <a:t>, lie very close to the site. Indians used rivers and bayous to travel, much like we use roads today. These waterways were perfect for transporting goods and people.</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a:t>
            </a:r>
            <a:r>
              <a:rPr lang="en-US" sz="1200" b="0" i="0" u="none" strike="noStrike" cap="none" baseline="0" dirty="0">
                <a:solidFill>
                  <a:schemeClr val="dk1"/>
                </a:solidFill>
                <a:latin typeface="Times New Roman"/>
                <a:ea typeface="Times New Roman"/>
                <a:cs typeface="Times New Roman"/>
                <a:sym typeface="Times New Roman"/>
              </a:rPr>
              <a:t>credit: Martin Pate</a:t>
            </a:r>
          </a:p>
        </p:txBody>
      </p:sp>
      <p:sp>
        <p:nvSpPr>
          <p:cNvPr id="266" name="Shape 266"/>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8223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2" name="Shape 30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Archaeologists know that Poverty Point was part of a long-distance trade network because of the objects discovered at the site. The area around Poverty Point does not have stone. But, there were many stone artifacts found at the site. Archaeologists were able to trace the stone to other areas of the United States, such as Iowa and the Appalachian Mountains. Archaeologists are not certain whether people brought stone to Poverty Point, or if people from the site traveled long distances to get the stone. There were over 78 tons of stone brought to Poverty Point.</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Here is a map of the different sources of stone and ore from Poverty Point, and a few examples from the site. The closest source was “local” Citronelle gravel about 25-30 miles northwest of the site. The most distant source was in Iowa, 650 miles away! Galena, a lead ore, was from that area. Notice that many of the source locations are along waterways.</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credits:</a:t>
            </a: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Photographs – </a:t>
            </a:r>
            <a:r>
              <a:rPr lang="en-US" sz="1200" b="0" i="0" u="none" strike="noStrike" cap="none" baseline="0" dirty="0" smtClean="0">
                <a:solidFill>
                  <a:schemeClr val="dk1"/>
                </a:solidFill>
                <a:latin typeface="Times New Roman"/>
                <a:ea typeface="Times New Roman"/>
                <a:cs typeface="Times New Roman"/>
                <a:sym typeface="Times New Roman"/>
              </a:rPr>
              <a:t>© Jenny </a:t>
            </a:r>
            <a:r>
              <a:rPr lang="en-US" sz="1200" b="0" i="0" u="none" strike="noStrike" cap="none" baseline="0" dirty="0">
                <a:solidFill>
                  <a:schemeClr val="dk1"/>
                </a:solidFill>
                <a:latin typeface="Times New Roman"/>
                <a:ea typeface="Times New Roman"/>
                <a:cs typeface="Times New Roman"/>
                <a:sym typeface="Times New Roman"/>
              </a:rPr>
              <a:t>Ellerbe</a:t>
            </a: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Map – Diana Greenlee</a:t>
            </a:r>
          </a:p>
        </p:txBody>
      </p:sp>
      <p:sp>
        <p:nvSpPr>
          <p:cNvPr id="303" name="Shape 30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6339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7" name="Shape 31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1" i="0" u="none" strike="noStrike" cap="none" baseline="0" dirty="0">
                <a:solidFill>
                  <a:schemeClr val="dk1"/>
                </a:solidFill>
                <a:latin typeface="Times New Roman"/>
                <a:ea typeface="Times New Roman"/>
                <a:cs typeface="Times New Roman"/>
                <a:sym typeface="Times New Roman"/>
              </a:rPr>
              <a:t>Artifacts</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people hunted with stone points and lightweight spears. Archaeologists discovered many stone points at Poverty Point. On the left are a few examples from the site. Poverty Point people attached stone points to long, slender pieces of wood to make spears. Sometimes the spears were thrown with the atlatl. Atlatls were made of wood. They increased the throwing power and distance of the spear. The people at Poverty Point used </a:t>
            </a:r>
            <a:r>
              <a:rPr lang="en-US" sz="1200" b="0" i="0" u="none" strike="noStrike" cap="none" baseline="0" dirty="0" err="1">
                <a:solidFill>
                  <a:schemeClr val="dk1"/>
                </a:solidFill>
                <a:latin typeface="Times New Roman"/>
                <a:ea typeface="Times New Roman"/>
                <a:cs typeface="Times New Roman"/>
                <a:sym typeface="Times New Roman"/>
              </a:rPr>
              <a:t>groundstone</a:t>
            </a:r>
            <a:r>
              <a:rPr lang="en-US" sz="1200" b="0" i="0" u="none" strike="noStrike" cap="none" baseline="0" dirty="0">
                <a:solidFill>
                  <a:schemeClr val="dk1"/>
                </a:solidFill>
                <a:latin typeface="Times New Roman"/>
                <a:ea typeface="Times New Roman"/>
                <a:cs typeface="Times New Roman"/>
                <a:sym typeface="Times New Roman"/>
              </a:rPr>
              <a:t> to make atlatl weights. The weights provided balance for the atlatl. On the right is a drawing of an atlatl, and an enlarged view of an atlatl weight.</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credits:</a:t>
            </a: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Stone points – </a:t>
            </a:r>
            <a:r>
              <a:rPr lang="en-US" sz="1200" b="0" i="0" u="none" strike="noStrike" cap="none" baseline="0" dirty="0" smtClean="0">
                <a:solidFill>
                  <a:schemeClr val="dk1"/>
                </a:solidFill>
                <a:latin typeface="Times New Roman"/>
                <a:ea typeface="Times New Roman"/>
                <a:cs typeface="Times New Roman"/>
                <a:sym typeface="Times New Roman"/>
              </a:rPr>
              <a:t>© Jenny </a:t>
            </a:r>
            <a:r>
              <a:rPr lang="en-US" sz="1200" b="0" i="0" u="none" strike="noStrike" cap="none" baseline="0" dirty="0">
                <a:solidFill>
                  <a:schemeClr val="dk1"/>
                </a:solidFill>
                <a:latin typeface="Times New Roman"/>
                <a:ea typeface="Times New Roman"/>
                <a:cs typeface="Times New Roman"/>
                <a:sym typeface="Times New Roman"/>
              </a:rPr>
              <a:t>Ellerbe</a:t>
            </a: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Atlatl weight – Diana Greenlee</a:t>
            </a: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Atlatl – </a:t>
            </a:r>
            <a:r>
              <a:rPr lang="en-US" sz="1200" b="0" i="0" u="none" strike="noStrike" cap="none" baseline="0" dirty="0" smtClean="0">
                <a:solidFill>
                  <a:schemeClr val="dk1"/>
                </a:solidFill>
                <a:latin typeface="Times New Roman"/>
                <a:ea typeface="Times New Roman"/>
                <a:cs typeface="Times New Roman"/>
                <a:sym typeface="Times New Roman"/>
              </a:rPr>
              <a:t>Paula McIver</a:t>
            </a:r>
            <a:endParaRPr lang="en-US" sz="1200" b="0" i="0" u="sng" strike="noStrike" cap="none" baseline="0" dirty="0">
              <a:solidFill>
                <a:schemeClr val="hlink"/>
              </a:solidFill>
              <a:latin typeface="Times New Roman"/>
              <a:ea typeface="Times New Roman"/>
              <a:cs typeface="Times New Roman"/>
              <a:sym typeface="Times New Roman"/>
              <a:hlinkClick r:id="rId3"/>
            </a:endParaRPr>
          </a:p>
        </p:txBody>
      </p:sp>
      <p:sp>
        <p:nvSpPr>
          <p:cNvPr id="318" name="Shape 31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2540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This module introduces Poverty Point. The site is located in West Carroll Parish near the town of Epps. American Indians started living at the site around 1700 B.C., which makes it about 3700 years old. Archaeologists discovered that the site was in use for about 600 years.</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This is a picture of what the site might have looked like at 1200 B.C. At that time, Poverty Point had the largest earthworks in </a:t>
            </a:r>
            <a:r>
              <a:rPr lang="en-US" sz="1200" b="0" i="0" u="none" strike="noStrike" cap="none" baseline="0" dirty="0" smtClean="0">
                <a:solidFill>
                  <a:schemeClr val="dk1"/>
                </a:solidFill>
                <a:latin typeface="Times New Roman"/>
                <a:ea typeface="Times New Roman"/>
                <a:cs typeface="Times New Roman"/>
                <a:sym typeface="Times New Roman"/>
              </a:rPr>
              <a:t>North America.</a:t>
            </a: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a:t>
            </a:r>
            <a:r>
              <a:rPr lang="en-US" sz="1200" b="0" i="0" u="none" strike="noStrike" cap="none" baseline="0" dirty="0">
                <a:solidFill>
                  <a:schemeClr val="dk1"/>
                </a:solidFill>
                <a:latin typeface="Times New Roman"/>
                <a:ea typeface="Times New Roman"/>
                <a:cs typeface="Times New Roman"/>
                <a:sym typeface="Times New Roman"/>
              </a:rPr>
              <a:t>credit: Herb Roe</a:t>
            </a:r>
          </a:p>
        </p:txBody>
      </p:sp>
      <p:sp>
        <p:nvSpPr>
          <p:cNvPr id="99" name="Shape 99"/>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4174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8" name="Shape 328"/>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1"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Archaeologists found many </a:t>
            </a:r>
            <a:r>
              <a:rPr lang="en-US" sz="1200" b="0" i="0" u="none" strike="noStrike" cap="none" baseline="0" dirty="0" err="1">
                <a:solidFill>
                  <a:schemeClr val="dk1"/>
                </a:solidFill>
                <a:latin typeface="Times New Roman"/>
                <a:ea typeface="Times New Roman"/>
                <a:cs typeface="Times New Roman"/>
                <a:sym typeface="Times New Roman"/>
              </a:rPr>
              <a:t>groundstone</a:t>
            </a:r>
            <a:r>
              <a:rPr lang="en-US" sz="1200" b="0" i="0" u="none" strike="noStrike" cap="none" baseline="0" dirty="0">
                <a:solidFill>
                  <a:schemeClr val="dk1"/>
                </a:solidFill>
                <a:latin typeface="Times New Roman"/>
                <a:ea typeface="Times New Roman"/>
                <a:cs typeface="Times New Roman"/>
                <a:sym typeface="Times New Roman"/>
              </a:rPr>
              <a:t> artifacts at Poverty Point. The people shaped and ground the stone using other stones and water or sand. There were decorations on some of the ground stone.</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Archaeologists found flat, oblong stone artifacts called </a:t>
            </a:r>
            <a:r>
              <a:rPr lang="en-US" sz="1200" b="0" i="0" u="none" strike="noStrike" cap="none" baseline="0" dirty="0" err="1">
                <a:solidFill>
                  <a:schemeClr val="dk1"/>
                </a:solidFill>
                <a:latin typeface="Times New Roman"/>
                <a:ea typeface="Times New Roman"/>
                <a:cs typeface="Times New Roman"/>
                <a:sym typeface="Times New Roman"/>
              </a:rPr>
              <a:t>gorgets</a:t>
            </a:r>
            <a:r>
              <a:rPr lang="en-US" sz="1200" b="0" i="0" u="none" strike="noStrike" cap="none" baseline="0" dirty="0">
                <a:solidFill>
                  <a:schemeClr val="dk1"/>
                </a:solidFill>
                <a:latin typeface="Times New Roman"/>
                <a:ea typeface="Times New Roman"/>
                <a:cs typeface="Times New Roman"/>
                <a:sym typeface="Times New Roman"/>
              </a:rPr>
              <a:t>. Poverty Point people might have used them as personal art worn around the neck, like jewelry. Here are some examples of </a:t>
            </a:r>
            <a:r>
              <a:rPr lang="en-US" sz="1200" b="0" i="0" u="none" strike="noStrike" cap="none" baseline="0" dirty="0" err="1">
                <a:solidFill>
                  <a:schemeClr val="dk1"/>
                </a:solidFill>
                <a:latin typeface="Times New Roman"/>
                <a:ea typeface="Times New Roman"/>
                <a:cs typeface="Times New Roman"/>
                <a:sym typeface="Times New Roman"/>
              </a:rPr>
              <a:t>gorgets</a:t>
            </a:r>
            <a:r>
              <a:rPr lang="en-US" sz="1200" b="0" i="0" u="none" strike="noStrike" cap="none" baseline="0" dirty="0">
                <a:solidFill>
                  <a:schemeClr val="dk1"/>
                </a:solidFill>
                <a:latin typeface="Times New Roman"/>
                <a:ea typeface="Times New Roman"/>
                <a:cs typeface="Times New Roman"/>
                <a:sym typeface="Times New Roman"/>
              </a:rPr>
              <a:t> found at Poverty Point. The close up image shows designs found on one item.</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a:t>
            </a:r>
            <a:r>
              <a:rPr lang="en-US" sz="1200" b="0" i="0" u="none" strike="noStrike" cap="none" baseline="0" dirty="0">
                <a:solidFill>
                  <a:schemeClr val="dk1"/>
                </a:solidFill>
                <a:latin typeface="Times New Roman"/>
                <a:ea typeface="Times New Roman"/>
                <a:cs typeface="Times New Roman"/>
                <a:sym typeface="Times New Roman"/>
              </a:rPr>
              <a:t>credit: </a:t>
            </a:r>
            <a:r>
              <a:rPr lang="en-US" sz="1200" b="0" i="0" u="none" strike="noStrike" cap="none" baseline="0" dirty="0" smtClean="0">
                <a:solidFill>
                  <a:schemeClr val="dk1"/>
                </a:solidFill>
                <a:latin typeface="Times New Roman"/>
                <a:ea typeface="Times New Roman"/>
                <a:cs typeface="Times New Roman"/>
                <a:sym typeface="Times New Roman"/>
              </a:rPr>
              <a:t>© Jenny </a:t>
            </a:r>
            <a:r>
              <a:rPr lang="en-US" sz="1200" b="0" i="0" u="none" strike="noStrike" cap="none" baseline="0" dirty="0">
                <a:solidFill>
                  <a:schemeClr val="dk1"/>
                </a:solidFill>
                <a:latin typeface="Times New Roman"/>
                <a:ea typeface="Times New Roman"/>
                <a:cs typeface="Times New Roman"/>
                <a:sym typeface="Times New Roman"/>
              </a:rPr>
              <a:t>Ellerbe</a:t>
            </a:r>
          </a:p>
        </p:txBody>
      </p:sp>
      <p:sp>
        <p:nvSpPr>
          <p:cNvPr id="329" name="Shape 329"/>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0642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7" name="Shape 33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1"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Archaeologists found </a:t>
            </a:r>
            <a:r>
              <a:rPr lang="en-US" sz="1200" b="0" i="0" u="none" strike="noStrike" cap="none" baseline="0" dirty="0" err="1">
                <a:solidFill>
                  <a:schemeClr val="dk1"/>
                </a:solidFill>
                <a:latin typeface="Times New Roman"/>
                <a:ea typeface="Times New Roman"/>
                <a:cs typeface="Times New Roman"/>
                <a:sym typeface="Times New Roman"/>
              </a:rPr>
              <a:t>groundstone</a:t>
            </a:r>
            <a:r>
              <a:rPr lang="en-US" sz="1200" b="0" i="0" u="none" strike="noStrike" cap="none" baseline="0" dirty="0">
                <a:solidFill>
                  <a:schemeClr val="dk1"/>
                </a:solidFill>
                <a:latin typeface="Times New Roman"/>
                <a:ea typeface="Times New Roman"/>
                <a:cs typeface="Times New Roman"/>
                <a:sym typeface="Times New Roman"/>
              </a:rPr>
              <a:t> plummets at Poverty Point. Indians used plummets as weights, likely on fishing line or cast nets.</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a:t>
            </a:r>
            <a:r>
              <a:rPr lang="en-US" sz="1200" b="0" i="0" u="none" strike="noStrike" cap="none" baseline="0" dirty="0">
                <a:solidFill>
                  <a:schemeClr val="dk1"/>
                </a:solidFill>
                <a:latin typeface="Times New Roman"/>
                <a:ea typeface="Times New Roman"/>
                <a:cs typeface="Times New Roman"/>
                <a:sym typeface="Times New Roman"/>
              </a:rPr>
              <a:t>credit: </a:t>
            </a:r>
            <a:r>
              <a:rPr lang="en-US" sz="1200" b="0" i="0" u="none" strike="noStrike" cap="none" baseline="0" dirty="0" smtClean="0">
                <a:solidFill>
                  <a:schemeClr val="dk1"/>
                </a:solidFill>
                <a:latin typeface="Times New Roman"/>
                <a:ea typeface="Times New Roman"/>
                <a:cs typeface="Times New Roman"/>
                <a:sym typeface="Times New Roman"/>
              </a:rPr>
              <a:t>© Jenny </a:t>
            </a:r>
            <a:r>
              <a:rPr lang="en-US" sz="1200" b="0" i="0" u="none" strike="noStrike" cap="none" baseline="0" dirty="0">
                <a:solidFill>
                  <a:schemeClr val="dk1"/>
                </a:solidFill>
                <a:latin typeface="Times New Roman"/>
                <a:ea typeface="Times New Roman"/>
                <a:cs typeface="Times New Roman"/>
                <a:sym typeface="Times New Roman"/>
              </a:rPr>
              <a:t>Ellerbe</a:t>
            </a:r>
          </a:p>
        </p:txBody>
      </p:sp>
      <p:sp>
        <p:nvSpPr>
          <p:cNvPr id="338" name="Shape 33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427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6" name="Shape 346"/>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Archaeologists discovered </a:t>
            </a:r>
            <a:r>
              <a:rPr lang="en-US" sz="1200" b="0" i="0" u="none" strike="noStrike" cap="none" baseline="0" dirty="0" err="1">
                <a:solidFill>
                  <a:schemeClr val="dk1"/>
                </a:solidFill>
                <a:latin typeface="Times New Roman"/>
                <a:ea typeface="Times New Roman"/>
                <a:cs typeface="Times New Roman"/>
                <a:sym typeface="Times New Roman"/>
              </a:rPr>
              <a:t>groundstone</a:t>
            </a:r>
            <a:r>
              <a:rPr lang="en-US" sz="1200" b="0" i="0" u="none" strike="noStrike" cap="none" baseline="0" dirty="0">
                <a:solidFill>
                  <a:schemeClr val="dk1"/>
                </a:solidFill>
                <a:latin typeface="Times New Roman"/>
                <a:ea typeface="Times New Roman"/>
                <a:cs typeface="Times New Roman"/>
                <a:sym typeface="Times New Roman"/>
              </a:rPr>
              <a:t> </a:t>
            </a:r>
            <a:r>
              <a:rPr lang="en-US" sz="1200" b="0" i="0" u="none" strike="noStrike" cap="none" baseline="0" dirty="0" err="1">
                <a:solidFill>
                  <a:schemeClr val="dk1"/>
                </a:solidFill>
                <a:latin typeface="Times New Roman"/>
                <a:ea typeface="Times New Roman"/>
                <a:cs typeface="Times New Roman"/>
                <a:sym typeface="Times New Roman"/>
              </a:rPr>
              <a:t>celts</a:t>
            </a:r>
            <a:r>
              <a:rPr lang="en-US" sz="1200" b="0" i="0" u="none" strike="noStrike" cap="none" baseline="0" dirty="0">
                <a:solidFill>
                  <a:schemeClr val="dk1"/>
                </a:solidFill>
                <a:latin typeface="Times New Roman"/>
                <a:ea typeface="Times New Roman"/>
                <a:cs typeface="Times New Roman"/>
                <a:sym typeface="Times New Roman"/>
              </a:rPr>
              <a:t> at Poverty Point. A </a:t>
            </a:r>
            <a:r>
              <a:rPr lang="en-US" sz="1200" b="0" i="0" u="none" strike="noStrike" cap="none" baseline="0" dirty="0" err="1">
                <a:solidFill>
                  <a:schemeClr val="dk1"/>
                </a:solidFill>
                <a:latin typeface="Times New Roman"/>
                <a:ea typeface="Times New Roman"/>
                <a:cs typeface="Times New Roman"/>
                <a:sym typeface="Times New Roman"/>
              </a:rPr>
              <a:t>celt</a:t>
            </a:r>
            <a:r>
              <a:rPr lang="en-US" sz="1200" b="0" i="0" u="none" strike="noStrike" cap="none" baseline="0" dirty="0">
                <a:solidFill>
                  <a:schemeClr val="dk1"/>
                </a:solidFill>
                <a:latin typeface="Times New Roman"/>
                <a:ea typeface="Times New Roman"/>
                <a:cs typeface="Times New Roman"/>
                <a:sym typeface="Times New Roman"/>
              </a:rPr>
              <a:t> is a kind of tool, like an axe. They were used for chopping or shaping wood.</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a:t>
            </a:r>
            <a:r>
              <a:rPr lang="en-US" sz="1200" b="0" i="0" u="none" strike="noStrike" cap="none" baseline="0" dirty="0">
                <a:solidFill>
                  <a:schemeClr val="dk1"/>
                </a:solidFill>
                <a:latin typeface="Times New Roman"/>
                <a:ea typeface="Times New Roman"/>
                <a:cs typeface="Times New Roman"/>
                <a:sym typeface="Times New Roman"/>
              </a:rPr>
              <a:t>credit: </a:t>
            </a:r>
            <a:r>
              <a:rPr lang="en-US" sz="1200" b="0" i="0" u="none" strike="noStrike" cap="none" baseline="0" dirty="0" smtClean="0">
                <a:solidFill>
                  <a:schemeClr val="dk1"/>
                </a:solidFill>
                <a:latin typeface="Times New Roman"/>
                <a:ea typeface="Times New Roman"/>
                <a:cs typeface="Times New Roman"/>
                <a:sym typeface="Times New Roman"/>
              </a:rPr>
              <a:t>© Jenny </a:t>
            </a:r>
            <a:r>
              <a:rPr lang="en-US" sz="1200" b="0" i="0" u="none" strike="noStrike" cap="none" baseline="0" dirty="0">
                <a:solidFill>
                  <a:schemeClr val="dk1"/>
                </a:solidFill>
                <a:latin typeface="Times New Roman"/>
                <a:ea typeface="Times New Roman"/>
                <a:cs typeface="Times New Roman"/>
                <a:sym typeface="Times New Roman"/>
              </a:rPr>
              <a:t>Ellerbe</a:t>
            </a:r>
          </a:p>
        </p:txBody>
      </p:sp>
      <p:sp>
        <p:nvSpPr>
          <p:cNvPr id="347" name="Shape 347"/>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4045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6" name="Shape 356"/>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people carved owl pendants from red jasper. Red jasper is a stone that Indians used to shape into different objects. Each piece has a hole in the back. It could have been worn as a necklace or decoration. You can see from the scale that these artifacts are small. </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a:t>
            </a:r>
            <a:r>
              <a:rPr lang="en-US" sz="1200" b="0" i="0" u="none" strike="noStrike" cap="none" baseline="0" dirty="0">
                <a:solidFill>
                  <a:schemeClr val="dk1"/>
                </a:solidFill>
                <a:latin typeface="Times New Roman"/>
                <a:ea typeface="Times New Roman"/>
                <a:cs typeface="Times New Roman"/>
                <a:sym typeface="Times New Roman"/>
              </a:rPr>
              <a:t>credit: </a:t>
            </a:r>
            <a:r>
              <a:rPr lang="en-US" sz="1200" b="0" i="0" u="none" strike="noStrike" cap="none" baseline="0" dirty="0" smtClean="0">
                <a:solidFill>
                  <a:schemeClr val="dk1"/>
                </a:solidFill>
                <a:latin typeface="Times New Roman"/>
                <a:ea typeface="Times New Roman"/>
                <a:cs typeface="Times New Roman"/>
                <a:sym typeface="Times New Roman"/>
              </a:rPr>
              <a:t>© Jenny </a:t>
            </a:r>
            <a:r>
              <a:rPr lang="en-US" sz="1200" b="0" i="0" u="none" strike="noStrike" cap="none" baseline="0" dirty="0">
                <a:solidFill>
                  <a:schemeClr val="dk1"/>
                </a:solidFill>
                <a:latin typeface="Times New Roman"/>
                <a:ea typeface="Times New Roman"/>
                <a:cs typeface="Times New Roman"/>
                <a:sym typeface="Times New Roman"/>
              </a:rPr>
              <a:t>Ellerbe</a:t>
            </a:r>
          </a:p>
        </p:txBody>
      </p:sp>
      <p:sp>
        <p:nvSpPr>
          <p:cNvPr id="357" name="Shape 357"/>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0179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5" name="Shape 365"/>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people made beads out of stone. Here are a few examples of beads made from red jasper. Indians used stone drills to make the holes. They might have worn the beads around the neck, like jewelry.</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a:t>
            </a:r>
            <a:r>
              <a:rPr lang="en-US" sz="1200" b="0" i="0" u="none" strike="noStrike" cap="none" baseline="0" dirty="0">
                <a:solidFill>
                  <a:schemeClr val="dk1"/>
                </a:solidFill>
                <a:latin typeface="Times New Roman"/>
                <a:ea typeface="Times New Roman"/>
                <a:cs typeface="Times New Roman"/>
                <a:sym typeface="Times New Roman"/>
              </a:rPr>
              <a:t>credit: ©Jenny Ellerbe</a:t>
            </a:r>
          </a:p>
        </p:txBody>
      </p:sp>
      <p:sp>
        <p:nvSpPr>
          <p:cNvPr id="366" name="Shape 366"/>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201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4" name="Shape 37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In Louisiana, ceramic pottery was just beginning to be made at the time of Poverty Point. Archaeologists did not find much of it at the site. Poverty Point people used more stone bowls to cook and store food than pottery containers. The stone bowls were brought from northern Georgia or Alabama. They are made of steatite, a stone that is very soft and easy to carve. Here is an example of a steatite stone bowl.</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a:t>
            </a:r>
            <a:r>
              <a:rPr lang="en-US" sz="1200" b="0" i="0" u="none" strike="noStrike" cap="none" baseline="0" dirty="0">
                <a:solidFill>
                  <a:schemeClr val="dk1"/>
                </a:solidFill>
                <a:latin typeface="Times New Roman"/>
                <a:ea typeface="Times New Roman"/>
                <a:cs typeface="Times New Roman"/>
                <a:sym typeface="Times New Roman"/>
              </a:rPr>
              <a:t>credit: </a:t>
            </a:r>
            <a:r>
              <a:rPr lang="en-US" sz="1200" b="0" i="0" u="none" strike="noStrike" cap="none" baseline="0" dirty="0" smtClean="0">
                <a:solidFill>
                  <a:schemeClr val="dk1"/>
                </a:solidFill>
                <a:latin typeface="Times New Roman"/>
                <a:ea typeface="Times New Roman"/>
                <a:cs typeface="Times New Roman"/>
                <a:sym typeface="Times New Roman"/>
              </a:rPr>
              <a:t>© Jenny </a:t>
            </a:r>
            <a:r>
              <a:rPr lang="en-US" sz="1200" b="0" i="0" u="none" strike="noStrike" cap="none" baseline="0" dirty="0">
                <a:solidFill>
                  <a:schemeClr val="dk1"/>
                </a:solidFill>
                <a:latin typeface="Times New Roman"/>
                <a:ea typeface="Times New Roman"/>
                <a:cs typeface="Times New Roman"/>
                <a:sym typeface="Times New Roman"/>
              </a:rPr>
              <a:t>Ellerbe</a:t>
            </a:r>
          </a:p>
        </p:txBody>
      </p:sp>
      <p:sp>
        <p:nvSpPr>
          <p:cNvPr id="375" name="Shape 37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0391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8" name="Shape 388"/>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Archaeologists discovered small stone tools called </a:t>
            </a:r>
            <a:r>
              <a:rPr lang="en-US" sz="1200" b="0" i="0" u="none" strike="noStrike" cap="none" baseline="0" dirty="0" err="1">
                <a:solidFill>
                  <a:schemeClr val="dk1"/>
                </a:solidFill>
                <a:latin typeface="Times New Roman"/>
                <a:ea typeface="Times New Roman"/>
                <a:cs typeface="Times New Roman"/>
                <a:sym typeface="Times New Roman"/>
              </a:rPr>
              <a:t>microliths</a:t>
            </a:r>
            <a:r>
              <a:rPr lang="en-US" sz="1200" b="0" i="0" u="none" strike="noStrike" cap="none" baseline="0" dirty="0">
                <a:solidFill>
                  <a:schemeClr val="dk1"/>
                </a:solidFill>
                <a:latin typeface="Times New Roman"/>
                <a:ea typeface="Times New Roman"/>
                <a:cs typeface="Times New Roman"/>
                <a:sym typeface="Times New Roman"/>
              </a:rPr>
              <a:t>. “Micro” means small and “</a:t>
            </a:r>
            <a:r>
              <a:rPr lang="en-US" sz="1200" b="0" i="0" u="none" strike="noStrike" cap="none" baseline="0" dirty="0" err="1">
                <a:solidFill>
                  <a:schemeClr val="dk1"/>
                </a:solidFill>
                <a:latin typeface="Times New Roman"/>
                <a:ea typeface="Times New Roman"/>
                <a:cs typeface="Times New Roman"/>
                <a:sym typeface="Times New Roman"/>
              </a:rPr>
              <a:t>lith</a:t>
            </a:r>
            <a:r>
              <a:rPr lang="en-US" sz="1200" b="0" i="0" u="none" strike="noStrike" cap="none" baseline="0" dirty="0">
                <a:solidFill>
                  <a:schemeClr val="dk1"/>
                </a:solidFill>
                <a:latin typeface="Times New Roman"/>
                <a:ea typeface="Times New Roman"/>
                <a:cs typeface="Times New Roman"/>
                <a:sym typeface="Times New Roman"/>
              </a:rPr>
              <a:t>” means stone. In this photograph we see </a:t>
            </a:r>
            <a:r>
              <a:rPr lang="en-US" sz="1200" b="0" i="0" u="none" strike="noStrike" cap="none" baseline="0" dirty="0" err="1">
                <a:solidFill>
                  <a:schemeClr val="dk1"/>
                </a:solidFill>
                <a:latin typeface="Times New Roman"/>
                <a:ea typeface="Times New Roman"/>
                <a:cs typeface="Times New Roman"/>
                <a:sym typeface="Times New Roman"/>
              </a:rPr>
              <a:t>microliths</a:t>
            </a:r>
            <a:r>
              <a:rPr lang="en-US" sz="1200" b="0" i="0" u="none" strike="noStrike" cap="none" baseline="0" dirty="0">
                <a:solidFill>
                  <a:schemeClr val="dk1"/>
                </a:solidFill>
                <a:latin typeface="Times New Roman"/>
                <a:ea typeface="Times New Roman"/>
                <a:cs typeface="Times New Roman"/>
                <a:sym typeface="Times New Roman"/>
              </a:rPr>
              <a:t> for drilling and for cutting or scraping. </a:t>
            </a:r>
            <a:r>
              <a:rPr lang="en-US" sz="1200" b="0" i="0" u="none" strike="noStrike" cap="none" baseline="0" dirty="0" err="1">
                <a:solidFill>
                  <a:schemeClr val="dk1"/>
                </a:solidFill>
                <a:latin typeface="Times New Roman"/>
                <a:ea typeface="Times New Roman"/>
                <a:cs typeface="Times New Roman"/>
                <a:sym typeface="Times New Roman"/>
              </a:rPr>
              <a:t>Microdrills</a:t>
            </a:r>
            <a:r>
              <a:rPr lang="en-US" sz="1200" b="0" i="0" u="none" strike="noStrike" cap="none" baseline="0" dirty="0">
                <a:solidFill>
                  <a:schemeClr val="dk1"/>
                </a:solidFill>
                <a:latin typeface="Times New Roman"/>
                <a:ea typeface="Times New Roman"/>
                <a:cs typeface="Times New Roman"/>
                <a:sym typeface="Times New Roman"/>
              </a:rPr>
              <a:t> made holes in the beads and </a:t>
            </a:r>
            <a:r>
              <a:rPr lang="en-US" sz="1200" b="0" i="0" u="none" strike="noStrike" cap="none" baseline="0" dirty="0" err="1">
                <a:solidFill>
                  <a:schemeClr val="dk1"/>
                </a:solidFill>
                <a:latin typeface="Times New Roman"/>
                <a:ea typeface="Times New Roman"/>
                <a:cs typeface="Times New Roman"/>
                <a:sym typeface="Times New Roman"/>
              </a:rPr>
              <a:t>gorgets</a:t>
            </a:r>
            <a:r>
              <a:rPr lang="en-US" sz="1200" b="0" i="0" u="none" strike="noStrike" cap="none" baseline="0" dirty="0">
                <a:solidFill>
                  <a:schemeClr val="dk1"/>
                </a:solidFill>
                <a:latin typeface="Times New Roman"/>
                <a:ea typeface="Times New Roman"/>
                <a:cs typeface="Times New Roman"/>
                <a:sym typeface="Times New Roman"/>
              </a:rPr>
              <a:t> we saw earlier. </a:t>
            </a:r>
            <a:r>
              <a:rPr lang="en-US" sz="1200" b="0" i="0" u="none" strike="noStrike" cap="none" baseline="0" dirty="0" err="1">
                <a:solidFill>
                  <a:schemeClr val="dk1"/>
                </a:solidFill>
                <a:latin typeface="Times New Roman"/>
                <a:ea typeface="Times New Roman"/>
                <a:cs typeface="Times New Roman"/>
                <a:sym typeface="Times New Roman"/>
              </a:rPr>
              <a:t>Microblades</a:t>
            </a:r>
            <a:r>
              <a:rPr lang="en-US" sz="1200" b="0" i="0" u="none" strike="noStrike" cap="none" baseline="0" dirty="0">
                <a:solidFill>
                  <a:schemeClr val="dk1"/>
                </a:solidFill>
                <a:latin typeface="Times New Roman"/>
                <a:ea typeface="Times New Roman"/>
                <a:cs typeface="Times New Roman"/>
                <a:sym typeface="Times New Roman"/>
              </a:rPr>
              <a:t> have sharp edges and were multipurpose tools.</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a:t>
            </a:r>
            <a:r>
              <a:rPr lang="en-US" sz="1200" b="0" i="0" u="none" strike="noStrike" cap="none" baseline="0" dirty="0">
                <a:solidFill>
                  <a:schemeClr val="dk1"/>
                </a:solidFill>
                <a:latin typeface="Times New Roman"/>
                <a:ea typeface="Times New Roman"/>
                <a:cs typeface="Times New Roman"/>
                <a:sym typeface="Times New Roman"/>
              </a:rPr>
              <a:t>credit: </a:t>
            </a:r>
            <a:r>
              <a:rPr lang="en-US" sz="1200" b="0" i="0" u="none" strike="noStrike" cap="none" baseline="0" dirty="0" smtClean="0">
                <a:solidFill>
                  <a:schemeClr val="dk1"/>
                </a:solidFill>
                <a:latin typeface="Times New Roman"/>
                <a:ea typeface="Times New Roman"/>
                <a:cs typeface="Times New Roman"/>
                <a:sym typeface="Times New Roman"/>
              </a:rPr>
              <a:t>© Jenny </a:t>
            </a:r>
            <a:r>
              <a:rPr lang="en-US" sz="1200" b="0" i="0" u="none" strike="noStrike" cap="none" baseline="0" dirty="0">
                <a:solidFill>
                  <a:schemeClr val="dk1"/>
                </a:solidFill>
                <a:latin typeface="Times New Roman"/>
                <a:ea typeface="Times New Roman"/>
                <a:cs typeface="Times New Roman"/>
                <a:sym typeface="Times New Roman"/>
              </a:rPr>
              <a:t>Ellerbe</a:t>
            </a:r>
          </a:p>
        </p:txBody>
      </p:sp>
      <p:sp>
        <p:nvSpPr>
          <p:cNvPr id="389" name="Shape 389"/>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946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8" name="Shape 398"/>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Among the most numerous artifacts at Poverty Point were hard clay objects. Archaeologists call them Poverty Point Objects, or PPOs for short. Poverty Point people used them for cooking. They made PPOs from local clay and shaped them into a variety of designs. Here are a few examples of the shapes and styles. After the clay balls were hardened in a fire, they could be used like charcoal briquettes. They were placed in a shallow hole or earth oven, and a fire was built on top. After the flames died down, food was wrapped in leaves and put on the heated PPOs and covered with dirt. The heat from the PPOs cooked the food. Changing the number of PPOs was a way to control the temperature of food when cooking.</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a:t>
            </a:r>
            <a:r>
              <a:rPr lang="en-US" sz="1200" b="0" i="0" u="none" strike="noStrike" cap="none" baseline="0" dirty="0">
                <a:solidFill>
                  <a:schemeClr val="dk1"/>
                </a:solidFill>
                <a:latin typeface="Times New Roman"/>
                <a:ea typeface="Times New Roman"/>
                <a:cs typeface="Times New Roman"/>
                <a:sym typeface="Times New Roman"/>
              </a:rPr>
              <a:t>credit: </a:t>
            </a:r>
            <a:r>
              <a:rPr lang="en-US" sz="1200" b="0" i="0" u="none" strike="noStrike" cap="none" baseline="0" dirty="0" smtClean="0">
                <a:solidFill>
                  <a:schemeClr val="dk1"/>
                </a:solidFill>
                <a:latin typeface="Times New Roman"/>
                <a:ea typeface="Times New Roman"/>
                <a:cs typeface="Times New Roman"/>
                <a:sym typeface="Times New Roman"/>
              </a:rPr>
              <a:t>© Jenny </a:t>
            </a:r>
            <a:r>
              <a:rPr lang="en-US" sz="1200" b="0" i="0" u="none" strike="noStrike" cap="none" baseline="0" dirty="0">
                <a:solidFill>
                  <a:schemeClr val="dk1"/>
                </a:solidFill>
                <a:latin typeface="Times New Roman"/>
                <a:ea typeface="Times New Roman"/>
                <a:cs typeface="Times New Roman"/>
                <a:sym typeface="Times New Roman"/>
              </a:rPr>
              <a:t>Ellerbe</a:t>
            </a:r>
          </a:p>
        </p:txBody>
      </p:sp>
      <p:sp>
        <p:nvSpPr>
          <p:cNvPr id="399" name="Shape 399"/>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5615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7" name="Shape 40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people also made small clay figures. Here is a photograph of some of the human figures found at the site. The heads are removed or missing from many of these figures. Archaeologists are not sure how the people used these figures, but they might have been for special purposes, like ceremonies.</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a:t>
            </a:r>
            <a:r>
              <a:rPr lang="en-US" sz="1200" b="0" i="0" u="none" strike="noStrike" cap="none" baseline="0" dirty="0">
                <a:solidFill>
                  <a:schemeClr val="dk1"/>
                </a:solidFill>
                <a:latin typeface="Times New Roman"/>
                <a:ea typeface="Times New Roman"/>
                <a:cs typeface="Times New Roman"/>
                <a:sym typeface="Times New Roman"/>
              </a:rPr>
              <a:t>credit: </a:t>
            </a:r>
            <a:r>
              <a:rPr lang="en-US" sz="1200" b="0" i="0" u="none" strike="noStrike" cap="none" baseline="0" dirty="0" smtClean="0">
                <a:solidFill>
                  <a:schemeClr val="dk1"/>
                </a:solidFill>
                <a:latin typeface="Times New Roman"/>
                <a:ea typeface="Times New Roman"/>
                <a:cs typeface="Times New Roman"/>
                <a:sym typeface="Times New Roman"/>
              </a:rPr>
              <a:t>© Jenny </a:t>
            </a:r>
            <a:r>
              <a:rPr lang="en-US" sz="1200" b="0" i="0" u="none" strike="noStrike" cap="none" baseline="0" dirty="0">
                <a:solidFill>
                  <a:schemeClr val="dk1"/>
                </a:solidFill>
                <a:latin typeface="Times New Roman"/>
                <a:ea typeface="Times New Roman"/>
                <a:cs typeface="Times New Roman"/>
                <a:sym typeface="Times New Roman"/>
              </a:rPr>
              <a:t>Ellerbe</a:t>
            </a:r>
          </a:p>
        </p:txBody>
      </p:sp>
      <p:sp>
        <p:nvSpPr>
          <p:cNvPr id="408" name="Shape 40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3434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6" name="Shape 416"/>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held important information about life in prehistoric Louisiana. Archaeologists learned that not all people who relied on wild food needed to move around regularly. Poverty Point people were hunter-gatherers, but remained in one place all year round. The large size of Poverty Point was very unusual for a hunter-gatherer society. Archaeologists previously thought that hunter-gatherers had no need to build large sites. In fact, archaeologists thought that large sites were a sign of a society that grew much of their food. Yet, Poverty Point people were not farmers. The area around this site offered more wild food and other natural resources than the people needed to survive. As a matter of fact, the area supported large numbers of people throughout the year. The long-distance travel and trade was another important thing about Poverty Point. People and goods traveled quite far to reach Poverty Point.</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There is no other site in the world designed like Poverty Point. It was nearly 2000 years after Poverty Point before people in North America built a larger mound site.</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a:t>
            </a:r>
            <a:r>
              <a:rPr lang="en-US" sz="1200" b="0" i="0" u="none" strike="noStrike" cap="none" baseline="0" dirty="0">
                <a:solidFill>
                  <a:schemeClr val="dk1"/>
                </a:solidFill>
                <a:latin typeface="Times New Roman"/>
                <a:ea typeface="Times New Roman"/>
                <a:cs typeface="Times New Roman"/>
                <a:sym typeface="Times New Roman"/>
              </a:rPr>
              <a:t>credit: </a:t>
            </a:r>
            <a:r>
              <a:rPr lang="en-US" sz="1200" b="0" i="0" u="none" strike="noStrike" cap="none" baseline="0" dirty="0" smtClean="0">
                <a:solidFill>
                  <a:schemeClr val="dk1"/>
                </a:solidFill>
                <a:latin typeface="Times New Roman"/>
                <a:ea typeface="Times New Roman"/>
                <a:cs typeface="Times New Roman"/>
                <a:sym typeface="Times New Roman"/>
              </a:rPr>
              <a:t>© Jenny </a:t>
            </a:r>
            <a:r>
              <a:rPr lang="en-US" sz="1200" b="0" i="0" u="none" strike="noStrike" cap="none" baseline="0" dirty="0">
                <a:solidFill>
                  <a:schemeClr val="dk1"/>
                </a:solidFill>
                <a:latin typeface="Times New Roman"/>
                <a:ea typeface="Times New Roman"/>
                <a:cs typeface="Times New Roman"/>
                <a:sym typeface="Times New Roman"/>
              </a:rPr>
              <a:t>Ellerbe</a:t>
            </a:r>
          </a:p>
        </p:txBody>
      </p:sp>
      <p:sp>
        <p:nvSpPr>
          <p:cNvPr id="417" name="Shape 417"/>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2880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In this module, we’ll take a look at the people, landscape features, and artifacts from Poverty Point. You will learn what archaeologists have discovered, and what these discoveries tell us about this unique site.</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This is a painting of what everyday life might have been like for the people of Poverty Point.</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a:t>
            </a:r>
            <a:r>
              <a:rPr lang="en-US" sz="1200" b="0" i="0" u="none" strike="noStrike" cap="none" baseline="0" dirty="0">
                <a:solidFill>
                  <a:schemeClr val="dk1"/>
                </a:solidFill>
                <a:latin typeface="Times New Roman"/>
                <a:ea typeface="Times New Roman"/>
                <a:cs typeface="Times New Roman"/>
                <a:sym typeface="Times New Roman"/>
              </a:rPr>
              <a:t>credit: Martin Pate</a:t>
            </a:r>
          </a:p>
        </p:txBody>
      </p:sp>
      <p:sp>
        <p:nvSpPr>
          <p:cNvPr id="108" name="Shape 10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7905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5" name="Shape 425"/>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became a World Heritage site on June 22, 2014. This is a photograph of the World Heritage plaque. Only </a:t>
            </a:r>
            <a:r>
              <a:rPr lang="en-US" sz="1200" b="0" i="0" u="none" strike="noStrike" cap="none" baseline="0" dirty="0" smtClean="0">
                <a:solidFill>
                  <a:schemeClr val="dk1"/>
                </a:solidFill>
                <a:latin typeface="Times New Roman"/>
                <a:ea typeface="Times New Roman"/>
                <a:cs typeface="Times New Roman"/>
                <a:sym typeface="Times New Roman"/>
              </a:rPr>
              <a:t>23 </a:t>
            </a:r>
            <a:r>
              <a:rPr lang="en-US" sz="1200" b="0" i="0" u="none" strike="noStrike" cap="none" baseline="0" dirty="0">
                <a:solidFill>
                  <a:schemeClr val="dk1"/>
                </a:solidFill>
                <a:latin typeface="Times New Roman"/>
                <a:ea typeface="Times New Roman"/>
                <a:cs typeface="Times New Roman"/>
                <a:sym typeface="Times New Roman"/>
              </a:rPr>
              <a:t>sites in the U.S. are on the World Heritage Site list. Some sites you may recognize on the list are the Grand Canyon in Colorado (a natural site), Monticello in Virginia, (the home of Thomas Jefferson), the Pyramids of Giza (Egypt), and Stonehenge (England). The Poverty Point World Heritage Site is open to the public. Many artifacts discovered at the site are on display at the site’s museum. You can also tour the mounds. There are regular events scheduled at the site, such as flint knapping workshops and volunteer days for archaeology. You can find out more about this World Heritage Site at </a:t>
            </a:r>
            <a:r>
              <a:rPr lang="en-US" sz="1200" b="0" i="0" u="sng" strike="noStrike" cap="none" baseline="0" dirty="0">
                <a:solidFill>
                  <a:schemeClr val="hlink"/>
                </a:solidFill>
                <a:latin typeface="Times New Roman"/>
                <a:ea typeface="Times New Roman"/>
                <a:cs typeface="Times New Roman"/>
                <a:sym typeface="Times New Roman"/>
                <a:hlinkClick r:id="rId3"/>
              </a:rPr>
              <a:t>http://whc.unesco.org/en/list/1435</a:t>
            </a:r>
            <a:r>
              <a:rPr lang="en-US" sz="1200" b="0" i="0" u="none" strike="noStrike" cap="none" baseline="0" dirty="0">
                <a:solidFill>
                  <a:schemeClr val="dk1"/>
                </a:solidFill>
                <a:latin typeface="Times New Roman"/>
                <a:ea typeface="Times New Roman"/>
                <a:cs typeface="Times New Roman"/>
                <a:sym typeface="Times New Roman"/>
              </a:rPr>
              <a:t>.</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a:lnSpc>
                <a:spcPct val="115000"/>
              </a:lnSpc>
              <a:spcBef>
                <a:spcPts val="0"/>
              </a:spcBef>
              <a:spcAft>
                <a:spcPts val="1000"/>
              </a:spcAft>
            </a:pPr>
            <a:r>
              <a:rPr lang="en-US" sz="1200" b="0" i="0" u="none" strike="noStrike" cap="none" baseline="0" dirty="0">
                <a:solidFill>
                  <a:schemeClr val="dk1"/>
                </a:solidFill>
                <a:latin typeface="Times New Roman"/>
                <a:ea typeface="Times New Roman"/>
                <a:cs typeface="Times New Roman"/>
                <a:sym typeface="Times New Roman"/>
              </a:rPr>
              <a:t>If you’d like to know more about this unique site, visit </a:t>
            </a:r>
            <a:r>
              <a:rPr lang="en-US" sz="1200" u="sng" dirty="0" smtClean="0">
                <a:solidFill>
                  <a:srgbClr val="0000FF"/>
                </a:solidFill>
                <a:effectLst/>
                <a:latin typeface="Times New Roman"/>
                <a:ea typeface="Calibri"/>
                <a:cs typeface="Times New Roman"/>
                <a:hlinkClick r:id="rId4"/>
              </a:rPr>
              <a:t>www.povertypoint.us</a:t>
            </a:r>
            <a:r>
              <a:rPr lang="en-US" sz="1200" u="none" dirty="0" smtClean="0">
                <a:solidFill>
                  <a:srgbClr val="0000FF"/>
                </a:solidFill>
                <a:effectLst/>
                <a:latin typeface="Times New Roman"/>
                <a:ea typeface="Calibri"/>
                <a:cs typeface="Times New Roman"/>
              </a:rPr>
              <a:t>,</a:t>
            </a:r>
            <a:r>
              <a:rPr lang="en-US" sz="1200" u="none" baseline="0" dirty="0" smtClean="0">
                <a:solidFill>
                  <a:srgbClr val="0000FF"/>
                </a:solidFill>
                <a:effectLst/>
                <a:latin typeface="Times New Roman"/>
                <a:ea typeface="Calibri"/>
                <a:cs typeface="Times New Roman"/>
              </a:rPr>
              <a:t> as well as t</a:t>
            </a:r>
            <a:r>
              <a:rPr lang="en-US" sz="1200" b="0" i="0" u="none" strike="noStrike" cap="none" baseline="0" dirty="0" smtClean="0">
                <a:solidFill>
                  <a:schemeClr val="dk1"/>
                </a:solidFill>
                <a:latin typeface="Times New Roman"/>
                <a:ea typeface="Times New Roman"/>
                <a:cs typeface="Times New Roman"/>
                <a:sym typeface="Times New Roman"/>
              </a:rPr>
              <a:t>he </a:t>
            </a:r>
            <a:r>
              <a:rPr lang="en-US" sz="1200" b="0" i="0" u="none" strike="noStrike" cap="none" baseline="0" dirty="0">
                <a:solidFill>
                  <a:schemeClr val="dk1"/>
                </a:solidFill>
                <a:latin typeface="Times New Roman"/>
                <a:ea typeface="Times New Roman"/>
                <a:cs typeface="Times New Roman"/>
                <a:sym typeface="Times New Roman"/>
              </a:rPr>
              <a:t>interactive website </a:t>
            </a:r>
            <a:r>
              <a:rPr lang="en-US" sz="1200" b="0" i="0" u="none" strike="noStrike" cap="none" baseline="0" dirty="0" smtClean="0">
                <a:solidFill>
                  <a:schemeClr val="dk1"/>
                </a:solidFill>
                <a:latin typeface="Times New Roman"/>
                <a:ea typeface="Times New Roman"/>
                <a:cs typeface="Times New Roman"/>
                <a:sym typeface="Times New Roman"/>
              </a:rPr>
              <a:t>exhibit at </a:t>
            </a:r>
            <a:r>
              <a:rPr lang="en-US" sz="1200" b="0" i="0" u="sng" strike="noStrike" cap="none" baseline="0" dirty="0" smtClean="0">
                <a:solidFill>
                  <a:schemeClr val="hlink"/>
                </a:solidFill>
                <a:latin typeface="Times New Roman"/>
                <a:ea typeface="Times New Roman"/>
                <a:cs typeface="Times New Roman"/>
                <a:sym typeface="Times New Roman"/>
                <a:hlinkClick r:id="rId5"/>
              </a:rPr>
              <a:t>http://www.crt.la.gov/DiscoverArchaeology</a:t>
            </a:r>
            <a:r>
              <a:rPr lang="en-US" sz="1200" b="0" i="0" u="none" strike="noStrike" cap="none" baseline="0" dirty="0" smtClean="0">
                <a:solidFill>
                  <a:schemeClr val="dk1"/>
                </a:solidFill>
                <a:latin typeface="Times New Roman"/>
                <a:ea typeface="Times New Roman"/>
                <a:cs typeface="Times New Roman"/>
                <a:sym typeface="Times New Roman"/>
              </a:rPr>
              <a:t>, KnowLA.org </a:t>
            </a:r>
            <a:r>
              <a:rPr lang="en-US" sz="1200" b="0" i="0" u="none" strike="noStrike" cap="none" baseline="0" dirty="0">
                <a:solidFill>
                  <a:schemeClr val="dk1"/>
                </a:solidFill>
                <a:latin typeface="Times New Roman"/>
                <a:ea typeface="Times New Roman"/>
                <a:cs typeface="Times New Roman"/>
                <a:sym typeface="Times New Roman"/>
              </a:rPr>
              <a:t>at </a:t>
            </a:r>
            <a:r>
              <a:rPr lang="en-US" sz="1200" u="sng" dirty="0" smtClean="0">
                <a:solidFill>
                  <a:srgbClr val="0000FF"/>
                </a:solidFill>
                <a:effectLst/>
                <a:latin typeface="Times New Roman"/>
                <a:ea typeface="Calibri"/>
                <a:cs typeface="Times New Roman"/>
                <a:hlinkClick r:id="rId6"/>
              </a:rPr>
              <a:t>http://www.knowla.org/entry/540</a:t>
            </a:r>
            <a:r>
              <a:rPr lang="en-US" sz="1200" u="none" dirty="0" smtClean="0">
                <a:solidFill>
                  <a:srgbClr val="0000FF"/>
                </a:solidFill>
                <a:effectLst/>
                <a:latin typeface="Times New Roman"/>
                <a:ea typeface="Calibri"/>
                <a:cs typeface="Times New Roman"/>
              </a:rPr>
              <a:t>,</a:t>
            </a:r>
            <a:r>
              <a:rPr lang="en-US" sz="1200" u="none" baseline="0" dirty="0" smtClean="0">
                <a:solidFill>
                  <a:srgbClr val="0000FF"/>
                </a:solidFill>
                <a:effectLst/>
                <a:latin typeface="Times New Roman"/>
                <a:ea typeface="Calibri"/>
                <a:cs typeface="Times New Roman"/>
              </a:rPr>
              <a:t> </a:t>
            </a:r>
            <a:r>
              <a:rPr lang="en-US" sz="1200" b="0" i="0" u="none" strike="noStrike" cap="none" baseline="0" dirty="0" smtClean="0">
                <a:solidFill>
                  <a:schemeClr val="hlink"/>
                </a:solidFill>
                <a:latin typeface="Times New Roman"/>
                <a:ea typeface="Times New Roman"/>
                <a:cs typeface="Times New Roman"/>
                <a:sym typeface="Times New Roman"/>
              </a:rPr>
              <a:t>and the Office of State Parks website at </a:t>
            </a:r>
            <a:r>
              <a:rPr lang="en-US" sz="1200" u="sng" dirty="0" smtClean="0">
                <a:solidFill>
                  <a:srgbClr val="0000FF"/>
                </a:solidFill>
                <a:effectLst/>
                <a:latin typeface="Times New Roman"/>
                <a:ea typeface="Calibri"/>
                <a:hlinkClick r:id="rId7"/>
              </a:rPr>
              <a:t>http://www.crt.state.la.us/louisiana-state-parks/historic-sites/poverty-point-state-historic-site/index</a:t>
            </a:r>
            <a:r>
              <a:rPr lang="en-US" sz="1200" u="none" dirty="0" smtClean="0">
                <a:solidFill>
                  <a:srgbClr val="0000FF"/>
                </a:solidFill>
                <a:effectLst/>
                <a:latin typeface="Times New Roman"/>
                <a:ea typeface="Calibri"/>
              </a:rPr>
              <a:t>.</a:t>
            </a:r>
            <a:endParaRPr lang="en-US" sz="1200" b="0" i="0" u="sng" strike="noStrike" cap="none" baseline="0" dirty="0" smtClean="0">
              <a:solidFill>
                <a:schemeClr val="hlink"/>
              </a:solidFill>
              <a:latin typeface="Times New Roman"/>
              <a:ea typeface="Times New Roman"/>
              <a:cs typeface="Times New Roman"/>
              <a:sym typeface="Times New Roman"/>
            </a:endParaRP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a:t>
            </a:r>
            <a:r>
              <a:rPr lang="en-US" sz="1200" b="0" i="0" u="none" strike="noStrike" cap="none" baseline="0" dirty="0">
                <a:solidFill>
                  <a:schemeClr val="dk1"/>
                </a:solidFill>
                <a:latin typeface="Times New Roman"/>
                <a:ea typeface="Times New Roman"/>
                <a:cs typeface="Times New Roman"/>
                <a:sym typeface="Times New Roman"/>
              </a:rPr>
              <a:t>credit: Louisiana Office of Culture, Recreation and Tourism</a:t>
            </a:r>
          </a:p>
        </p:txBody>
      </p:sp>
      <p:sp>
        <p:nvSpPr>
          <p:cNvPr id="426" name="Shape 426"/>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02598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4" name="Shape 43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100" b="0" i="0" u="none" strike="noStrike" cap="none" baseline="0">
                <a:solidFill>
                  <a:schemeClr val="dk1"/>
                </a:solidFill>
                <a:latin typeface="Times New Roman"/>
                <a:ea typeface="Times New Roman"/>
                <a:cs typeface="Times New Roman"/>
                <a:sym typeface="Times New Roman"/>
              </a:rPr>
              <a:t>Credits</a:t>
            </a:r>
          </a:p>
        </p:txBody>
      </p:sp>
      <p:sp>
        <p:nvSpPr>
          <p:cNvPr id="435" name="Shape 43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5553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a:solidFill>
                  <a:schemeClr val="dk1"/>
                </a:solidFill>
                <a:latin typeface="Times New Roman"/>
                <a:ea typeface="Times New Roman"/>
                <a:cs typeface="Times New Roman"/>
                <a:sym typeface="Times New Roman"/>
              </a:rPr>
              <a:t>First, let’s put Poverty Point in context of what was going on in the rest of the world. Here is a timeline from 2000 to 800 B.C.</a:t>
            </a:r>
          </a:p>
        </p:txBody>
      </p:sp>
      <p:sp>
        <p:nvSpPr>
          <p:cNvPr id="129" name="Shape 129"/>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6376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1" i="0" u="none" strike="noStrike" cap="none" baseline="0" dirty="0">
                <a:solidFill>
                  <a:schemeClr val="dk1"/>
                </a:solidFill>
                <a:latin typeface="Times New Roman"/>
                <a:ea typeface="Times New Roman"/>
                <a:cs typeface="Times New Roman"/>
                <a:sym typeface="Times New Roman"/>
              </a:rPr>
              <a:t>People</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The people who built Poverty Point relied on hunting, fishing, and gathering wild plants for their food. They did not raise any crops or animals for food. Archaeologists describe these people as “hunter-gatherers.” The people who built the site did not call it “Poverty Point.” We do not know what the Indians called the site because they did not have writing. The archaeologists who recorded the site named it after the historic plantation that was there in the early 1800s.</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These are paintings depicting Poverty Point people hunting and fishing for their food.</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a:t>
            </a:r>
            <a:r>
              <a:rPr lang="en-US" sz="1200" b="0" i="0" u="none" strike="noStrike" cap="none" baseline="0" dirty="0">
                <a:solidFill>
                  <a:schemeClr val="dk1"/>
                </a:solidFill>
                <a:latin typeface="Times New Roman"/>
                <a:ea typeface="Times New Roman"/>
                <a:cs typeface="Times New Roman"/>
                <a:sym typeface="Times New Roman"/>
              </a:rPr>
              <a:t>credit: Martin Pate</a:t>
            </a:r>
          </a:p>
        </p:txBody>
      </p:sp>
      <p:sp>
        <p:nvSpPr>
          <p:cNvPr id="141" name="Shape 141"/>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7399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Archaeologists learned how the people built the site and some of what they did there. For example, the people who built the earth mounds used many basket loads of soil. Artifacts left behind showed that many people lived at the site. Some artifacts may have been for special purposes, like ceremonies.</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Here are two paintings illustrating life at Poverty Point. In the top picture we see people using basket loads of soil to build the earth mounds. The soil came from the ground surface near the mound that was being built. In the other picture we see how the people might have looked, and get an idea of the activities that took place at Poverty Point.</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a:t>
            </a:r>
            <a:r>
              <a:rPr lang="en-US" sz="1200" b="0" i="0" u="none" strike="noStrike" cap="none" baseline="0" dirty="0">
                <a:solidFill>
                  <a:schemeClr val="dk1"/>
                </a:solidFill>
                <a:latin typeface="Times New Roman"/>
                <a:ea typeface="Times New Roman"/>
                <a:cs typeface="Times New Roman"/>
                <a:sym typeface="Times New Roman"/>
              </a:rPr>
              <a:t>credit: Martin Pate</a:t>
            </a:r>
          </a:p>
        </p:txBody>
      </p:sp>
      <p:sp>
        <p:nvSpPr>
          <p:cNvPr id="153" name="Shape 15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8477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1" i="0" u="none" strike="noStrike" cap="none" baseline="0" dirty="0">
                <a:solidFill>
                  <a:schemeClr val="dk1"/>
                </a:solidFill>
                <a:latin typeface="Times New Roman"/>
                <a:ea typeface="Times New Roman"/>
                <a:cs typeface="Times New Roman"/>
                <a:sym typeface="Times New Roman"/>
              </a:rPr>
              <a:t>Landscape</a:t>
            </a: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 </a:t>
            </a: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Large earth mounds are an important feature of Poverty Point. This is a LiDAR map of Poverty Point where you can easily see the mounds. Light detection and ranging, or LiDAR, can read and measure features on the surface of the earth. LiDAR uses light in the form of laser pulses to make a three-dimensional image of the earth’s surface. Experts can take these images from an aircraft or from a satellite.</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people built five mounds at the site. They are labeled A, B, C, E, and F. Mound D was built nearly 2000 years later. The earth mounds cover an area of about 350 acres. We’ll take a closer look at these earth mounds in the next few slides.</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a:t>
            </a:r>
            <a:r>
              <a:rPr lang="en-US" sz="1200" b="0" i="0" u="none" strike="noStrike" cap="none" baseline="0" dirty="0">
                <a:solidFill>
                  <a:schemeClr val="dk1"/>
                </a:solidFill>
                <a:latin typeface="Times New Roman"/>
                <a:ea typeface="Times New Roman"/>
                <a:cs typeface="Times New Roman"/>
                <a:sym typeface="Times New Roman"/>
              </a:rPr>
              <a:t>credit: LiDAR data courtesy of FEMA and the state of Louisiana, distributed by “Atlas: The Louisiana Statewide GIS,” LSU CADGIS Research Laboratory, Baton Rouge, Louisiana</a:t>
            </a:r>
          </a:p>
        </p:txBody>
      </p:sp>
      <p:sp>
        <p:nvSpPr>
          <p:cNvPr id="163" name="Shape 16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5168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Mound A is the largest mound at the site. It was built about 1300 B.C., which makes it one of the last mounds built at the site. Mound A measures 72 feet tall at the highest point, and 710 feet long by 660 feet wide at the base. This is as big as a six to seven story building. It took over 312,000 cubic yards of soil to build Mound A. The people of Poverty Point would have used about 15.5 million basket loads of dirt that weighed 50 pounds each to build this mound. People have different ideas about the shape of Mound A. What does it look like to you?</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This photograph is taken halfway up the mound. Notice the people in this picture. They are very small compared to the upper part of mound. That gives you an idea of the size of Mound A.  Archaeologists sometimes use people as scales when photographing large objects.</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credits:</a:t>
            </a: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Photograph – </a:t>
            </a:r>
            <a:r>
              <a:rPr lang="en-US" sz="1200" b="0" i="0" u="none" strike="noStrike" cap="none" baseline="0" dirty="0" smtClean="0">
                <a:solidFill>
                  <a:schemeClr val="dk1"/>
                </a:solidFill>
                <a:latin typeface="Times New Roman"/>
                <a:ea typeface="Times New Roman"/>
                <a:cs typeface="Times New Roman"/>
                <a:sym typeface="Times New Roman"/>
              </a:rPr>
              <a:t>© Jenny </a:t>
            </a:r>
            <a:r>
              <a:rPr lang="en-US" sz="1200" b="0" i="0" u="none" strike="noStrike" cap="none" baseline="0" dirty="0">
                <a:solidFill>
                  <a:schemeClr val="dk1"/>
                </a:solidFill>
                <a:latin typeface="Times New Roman"/>
                <a:ea typeface="Times New Roman"/>
                <a:cs typeface="Times New Roman"/>
                <a:sym typeface="Times New Roman"/>
              </a:rPr>
              <a:t>Ellerbe</a:t>
            </a:r>
          </a:p>
          <a:p>
            <a:pPr marL="0" marR="0" lvl="0" indent="0" algn="l" rtl="0">
              <a:spcBef>
                <a:spcPts val="0"/>
              </a:spcBef>
              <a:buSzPct val="25000"/>
              <a:buNone/>
            </a:pPr>
            <a:r>
              <a:rPr lang="en-US" sz="1200" b="0" i="0" u="none" strike="noStrike" cap="none" baseline="0" dirty="0" err="1">
                <a:solidFill>
                  <a:schemeClr val="dk1"/>
                </a:solidFill>
                <a:latin typeface="Times New Roman"/>
                <a:ea typeface="Times New Roman"/>
                <a:cs typeface="Times New Roman"/>
                <a:sym typeface="Times New Roman"/>
              </a:rPr>
              <a:t>LiDAR</a:t>
            </a:r>
            <a:r>
              <a:rPr lang="en-US" sz="1200" b="0" i="0" u="none" strike="noStrike" cap="none" baseline="0" dirty="0">
                <a:solidFill>
                  <a:schemeClr val="dk1"/>
                </a:solidFill>
                <a:latin typeface="Times New Roman"/>
                <a:ea typeface="Times New Roman"/>
                <a:cs typeface="Times New Roman"/>
                <a:sym typeface="Times New Roman"/>
              </a:rPr>
              <a:t> – </a:t>
            </a:r>
            <a:r>
              <a:rPr lang="en-US" sz="1200" b="0" i="0" u="none" strike="noStrike" cap="none" baseline="0" dirty="0" err="1">
                <a:solidFill>
                  <a:schemeClr val="dk1"/>
                </a:solidFill>
                <a:latin typeface="Times New Roman"/>
                <a:ea typeface="Times New Roman"/>
                <a:cs typeface="Times New Roman"/>
                <a:sym typeface="Times New Roman"/>
              </a:rPr>
              <a:t>LiDAR</a:t>
            </a:r>
            <a:r>
              <a:rPr lang="en-US" sz="1200" b="0" i="0" u="none" strike="noStrike" cap="none" baseline="0" dirty="0">
                <a:solidFill>
                  <a:schemeClr val="dk1"/>
                </a:solidFill>
                <a:latin typeface="Times New Roman"/>
                <a:ea typeface="Times New Roman"/>
                <a:cs typeface="Times New Roman"/>
                <a:sym typeface="Times New Roman"/>
              </a:rPr>
              <a:t> data courtesy of FEMA and the state of Louisiana, distributed by “Atlas: The Louisiana Statewide GIS,” LSU CADGIS Research Laboratory, Baton Rouge, Louisiana</a:t>
            </a:r>
          </a:p>
        </p:txBody>
      </p:sp>
      <p:sp>
        <p:nvSpPr>
          <p:cNvPr id="173" name="Shape 17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157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Poverty Point – 1700 B.C. to 1100 B.C.</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Mound B is the oldest mound at the site. Mound B is 180 feet in diameter at the base, and 20 feet tall. Radiocarbon dated samples indicated the mound was built around 1600 B.C. The Poverty Point people built the mound in seven construction phases.</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The floors of some of these construction phases had </a:t>
            </a:r>
            <a:r>
              <a:rPr lang="en-US" sz="1200" b="0" i="0" u="none" strike="noStrike" cap="none" baseline="0" dirty="0" err="1">
                <a:solidFill>
                  <a:schemeClr val="dk1"/>
                </a:solidFill>
                <a:latin typeface="Times New Roman"/>
                <a:ea typeface="Times New Roman"/>
                <a:cs typeface="Times New Roman"/>
                <a:sym typeface="Times New Roman"/>
              </a:rPr>
              <a:t>firepits</a:t>
            </a:r>
            <a:r>
              <a:rPr lang="en-US" sz="1200" b="0" i="0" u="none" strike="noStrike" cap="none" baseline="0" dirty="0">
                <a:solidFill>
                  <a:schemeClr val="dk1"/>
                </a:solidFill>
                <a:latin typeface="Times New Roman"/>
                <a:ea typeface="Times New Roman"/>
                <a:cs typeface="Times New Roman"/>
                <a:sym typeface="Times New Roman"/>
              </a:rPr>
              <a:t>, charcoal and postholes. This evidence indicates that activities did take place there. In at least three construction phases the top of the mound was flat. In the final construction phase, the mound top was made round, in the shape of a cone. Archaeologists used to think that Mound B was a burial mound because of its round, conical shape, but no evidence has been found in the mound to support this idea.</a:t>
            </a:r>
          </a:p>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Image credits:</a:t>
            </a:r>
            <a:endParaRPr lang="en-US" sz="12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SzPct val="25000"/>
              <a:buNone/>
            </a:pPr>
            <a:r>
              <a:rPr lang="en-US" sz="1200" b="0" i="0" u="none" strike="noStrike" cap="none" baseline="0" dirty="0">
                <a:solidFill>
                  <a:schemeClr val="dk1"/>
                </a:solidFill>
                <a:latin typeface="Times New Roman"/>
                <a:ea typeface="Times New Roman"/>
                <a:cs typeface="Times New Roman"/>
                <a:sym typeface="Times New Roman"/>
              </a:rPr>
              <a:t>Photograph – </a:t>
            </a:r>
            <a:r>
              <a:rPr lang="en-US" sz="1200" b="0" i="0" u="none" strike="noStrike" cap="none" baseline="0" dirty="0" smtClean="0">
                <a:solidFill>
                  <a:schemeClr val="dk1"/>
                </a:solidFill>
                <a:latin typeface="Times New Roman"/>
                <a:ea typeface="Times New Roman"/>
                <a:cs typeface="Times New Roman"/>
                <a:sym typeface="Times New Roman"/>
              </a:rPr>
              <a:t>© Jenny </a:t>
            </a:r>
            <a:r>
              <a:rPr lang="en-US" sz="1200" b="0" i="0" u="none" strike="noStrike" cap="none" baseline="0" dirty="0">
                <a:solidFill>
                  <a:schemeClr val="dk1"/>
                </a:solidFill>
                <a:latin typeface="Times New Roman"/>
                <a:ea typeface="Times New Roman"/>
                <a:cs typeface="Times New Roman"/>
                <a:sym typeface="Times New Roman"/>
              </a:rPr>
              <a:t>Ellerbe</a:t>
            </a:r>
          </a:p>
          <a:p>
            <a:pPr marL="0" marR="0" lvl="0" indent="0" algn="l" rtl="0">
              <a:spcBef>
                <a:spcPts val="0"/>
              </a:spcBef>
              <a:buSzPct val="25000"/>
              <a:buNone/>
            </a:pPr>
            <a:r>
              <a:rPr lang="en-US" sz="1200" b="0" i="0" u="none" strike="noStrike" cap="none" baseline="0" dirty="0" err="1">
                <a:solidFill>
                  <a:schemeClr val="dk1"/>
                </a:solidFill>
                <a:latin typeface="Times New Roman"/>
                <a:ea typeface="Times New Roman"/>
                <a:cs typeface="Times New Roman"/>
                <a:sym typeface="Times New Roman"/>
              </a:rPr>
              <a:t>LiDAR</a:t>
            </a:r>
            <a:r>
              <a:rPr lang="en-US" sz="1200" b="0" i="0" u="none" strike="noStrike" cap="none" baseline="0" dirty="0">
                <a:solidFill>
                  <a:schemeClr val="dk1"/>
                </a:solidFill>
                <a:latin typeface="Times New Roman"/>
                <a:ea typeface="Times New Roman"/>
                <a:cs typeface="Times New Roman"/>
                <a:sym typeface="Times New Roman"/>
              </a:rPr>
              <a:t> – </a:t>
            </a:r>
            <a:r>
              <a:rPr lang="en-US" sz="1200" b="0" i="0" u="none" strike="noStrike" cap="none" baseline="0" dirty="0" err="1">
                <a:solidFill>
                  <a:schemeClr val="dk1"/>
                </a:solidFill>
                <a:latin typeface="Times New Roman"/>
                <a:ea typeface="Times New Roman"/>
                <a:cs typeface="Times New Roman"/>
                <a:sym typeface="Times New Roman"/>
              </a:rPr>
              <a:t>LiDAR</a:t>
            </a:r>
            <a:r>
              <a:rPr lang="en-US" sz="1200" b="0" i="0" u="none" strike="noStrike" cap="none" baseline="0" dirty="0">
                <a:solidFill>
                  <a:schemeClr val="dk1"/>
                </a:solidFill>
                <a:latin typeface="Times New Roman"/>
                <a:ea typeface="Times New Roman"/>
                <a:cs typeface="Times New Roman"/>
                <a:sym typeface="Times New Roman"/>
              </a:rPr>
              <a:t> data courtesy of FEMA and the state of Louisiana, distributed by “Atlas: The Louisiana Statewide GIS,” LSU CADGIS Research Laboratory, Baton Rouge, Louisiana</a:t>
            </a:r>
          </a:p>
        </p:txBody>
      </p:sp>
      <p:sp>
        <p:nvSpPr>
          <p:cNvPr id="183" name="Shape 183"/>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1503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 name="Shape 1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0"/>
        <p:cNvGrpSpPr/>
        <p:nvPr/>
      </p:nvGrpSpPr>
      <p:grpSpPr>
        <a:xfrm>
          <a:off x="0" y="0"/>
          <a:ext cx="0" cy="0"/>
          <a:chOff x="0" y="0"/>
          <a:chExt cx="0" cy="0"/>
        </a:xfrm>
      </p:grpSpPr>
      <p:sp>
        <p:nvSpPr>
          <p:cNvPr id="21" name="Shape 21"/>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2" name="Shape 2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png"/><Relationship Id="rId12"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jpg"/><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image" Target="../media/image26.jpe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rt.la.gov/DiscoverArchaeology"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259887" y="838200"/>
            <a:ext cx="8610599" cy="1515261"/>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6000" b="1" i="0" u="none" strike="noStrike" cap="none" baseline="0">
                <a:solidFill>
                  <a:schemeClr val="dk1"/>
                </a:solidFill>
                <a:latin typeface="Radley"/>
                <a:ea typeface="Radley"/>
                <a:cs typeface="Radley"/>
                <a:sym typeface="Radley"/>
              </a:rPr>
              <a:t>Poverty Point</a:t>
            </a:r>
          </a:p>
          <a:p>
            <a:pPr marL="0" marR="0" lvl="0" indent="0" algn="ctr" rtl="0">
              <a:spcBef>
                <a:spcPts val="0"/>
              </a:spcBef>
              <a:buClr>
                <a:schemeClr val="dk1"/>
              </a:buClr>
              <a:buSzPct val="25000"/>
              <a:buFont typeface="Radley"/>
              <a:buNone/>
            </a:pPr>
            <a:r>
              <a:rPr lang="en-US" sz="3600" b="1" i="0" u="none" strike="noStrike" cap="none" baseline="0">
                <a:solidFill>
                  <a:schemeClr val="dk1"/>
                </a:solidFill>
                <a:latin typeface="Radley"/>
                <a:ea typeface="Radley"/>
                <a:cs typeface="Radley"/>
                <a:sym typeface="Radley"/>
              </a:rPr>
              <a:t>1700 B.C. to 1100 B.C</a:t>
            </a:r>
          </a:p>
        </p:txBody>
      </p:sp>
      <p:sp>
        <p:nvSpPr>
          <p:cNvPr id="85" name="Shape 85"/>
          <p:cNvSpPr txBox="1"/>
          <p:nvPr/>
        </p:nvSpPr>
        <p:spPr>
          <a:xfrm>
            <a:off x="442527" y="348734"/>
            <a:ext cx="8305799" cy="369332"/>
          </a:xfrm>
          <a:prstGeom prst="rect">
            <a:avLst/>
          </a:prstGeom>
          <a:solidFill>
            <a:srgbClr val="938953"/>
          </a:solidFill>
          <a:ln w="9525" cap="flat" cmpd="sng">
            <a:solidFill>
              <a:srgbClr val="98B954"/>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lt1"/>
                </a:solidFill>
                <a:latin typeface="Arial"/>
                <a:ea typeface="Arial"/>
                <a:cs typeface="Arial"/>
                <a:sym typeface="Arial"/>
              </a:rPr>
              <a:t>Learn about Louisiana’s Past through Archaeology</a:t>
            </a:r>
          </a:p>
        </p:txBody>
      </p:sp>
      <p:pic>
        <p:nvPicPr>
          <p:cNvPr id="86" name="Shape 8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33600" y="2500483"/>
            <a:ext cx="4890051" cy="3749040"/>
          </a:xfrm>
          <a:prstGeom prst="rect">
            <a:avLst/>
          </a:prstGeom>
          <a:noFill/>
          <a:ln w="9525" cap="flat" cmpd="sng">
            <a:solidFill>
              <a:schemeClr val="dk1"/>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p:nvPr/>
        </p:nvSpPr>
        <p:spPr>
          <a:xfrm>
            <a:off x="2161714" y="6227085"/>
            <a:ext cx="480060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Mound C, Poverty Point</a:t>
            </a:r>
          </a:p>
        </p:txBody>
      </p:sp>
      <p:sp>
        <p:nvSpPr>
          <p:cNvPr id="186" name="Shape 186"/>
          <p:cNvSpPr txBox="1"/>
          <p:nvPr/>
        </p:nvSpPr>
        <p:spPr>
          <a:xfrm>
            <a:off x="304801" y="76200"/>
            <a:ext cx="86105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4400" b="1" i="0" u="none" strike="noStrike" cap="none" baseline="0">
                <a:solidFill>
                  <a:schemeClr val="dk1"/>
                </a:solidFill>
                <a:latin typeface="Radley"/>
                <a:ea typeface="Radley"/>
                <a:cs typeface="Radley"/>
                <a:sym typeface="Radley"/>
              </a:rPr>
              <a:t>Poverty Point</a:t>
            </a:r>
          </a:p>
        </p:txBody>
      </p:sp>
      <p:sp>
        <p:nvSpPr>
          <p:cNvPr id="187" name="Shape 187"/>
          <p:cNvSpPr txBox="1"/>
          <p:nvPr/>
        </p:nvSpPr>
        <p:spPr>
          <a:xfrm rot="-5400000">
            <a:off x="6994933" y="4912079"/>
            <a:ext cx="1676398" cy="23423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a:t>
            </a:r>
            <a:r>
              <a:rPr lang="en-US" sz="1000" b="0" i="0" u="none" strike="noStrike" cap="none" baseline="0" dirty="0" smtClean="0">
                <a:solidFill>
                  <a:schemeClr val="dk1"/>
                </a:solidFill>
                <a:latin typeface="Times New Roman"/>
                <a:ea typeface="Times New Roman"/>
                <a:cs typeface="Times New Roman"/>
                <a:sym typeface="Times New Roman"/>
              </a:rPr>
              <a:t>© Jenny </a:t>
            </a:r>
            <a:r>
              <a:rPr lang="en-US" sz="1000" b="0" i="0" u="none" strike="noStrike" cap="none" baseline="0" dirty="0">
                <a:solidFill>
                  <a:schemeClr val="dk1"/>
                </a:solidFill>
                <a:latin typeface="Times New Roman"/>
                <a:ea typeface="Times New Roman"/>
                <a:cs typeface="Times New Roman"/>
                <a:sym typeface="Times New Roman"/>
              </a:rPr>
              <a:t>Ellerbe</a:t>
            </a:r>
          </a:p>
        </p:txBody>
      </p:sp>
      <p:pic>
        <p:nvPicPr>
          <p:cNvPr id="188" name="Shape 188"/>
          <p:cNvPicPr preferRelativeResize="0"/>
          <p:nvPr/>
        </p:nvPicPr>
        <p:blipFill rotWithShape="1">
          <a:blip r:embed="rId3">
            <a:alphaModFix/>
          </a:blip>
          <a:srcRect/>
          <a:stretch/>
        </p:blipFill>
        <p:spPr>
          <a:xfrm>
            <a:off x="1447800" y="1612391"/>
            <a:ext cx="6268212" cy="4178807"/>
          </a:xfrm>
          <a:prstGeom prst="rect">
            <a:avLst/>
          </a:prstGeom>
          <a:noFill/>
          <a:ln w="9525" cap="flat" cmpd="sng">
            <a:solidFill>
              <a:schemeClr val="dk1"/>
            </a:solidFill>
            <a:prstDash val="solid"/>
            <a:round/>
            <a:headEnd type="none" w="med" len="med"/>
            <a:tailEnd type="none" w="med" len="med"/>
          </a:ln>
        </p:spPr>
      </p:pic>
      <p:pic>
        <p:nvPicPr>
          <p:cNvPr id="189" name="Shape 189"/>
          <p:cNvPicPr preferRelativeResize="0"/>
          <p:nvPr/>
        </p:nvPicPr>
        <p:blipFill rotWithShape="1">
          <a:blip r:embed="rId4">
            <a:alphaModFix/>
          </a:blip>
          <a:srcRect/>
          <a:stretch/>
        </p:blipFill>
        <p:spPr>
          <a:xfrm>
            <a:off x="5951451" y="1219198"/>
            <a:ext cx="2430548" cy="1295401"/>
          </a:xfrm>
          <a:prstGeom prst="rect">
            <a:avLst/>
          </a:prstGeom>
          <a:noFill/>
          <a:ln w="9525" cap="flat" cmpd="sng">
            <a:solidFill>
              <a:schemeClr val="dk1"/>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p:nvPr/>
        </p:nvSpPr>
        <p:spPr>
          <a:xfrm>
            <a:off x="2161714" y="6227085"/>
            <a:ext cx="480060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Mound E, Poverty Point</a:t>
            </a:r>
          </a:p>
        </p:txBody>
      </p:sp>
      <p:sp>
        <p:nvSpPr>
          <p:cNvPr id="196" name="Shape 196"/>
          <p:cNvSpPr txBox="1"/>
          <p:nvPr/>
        </p:nvSpPr>
        <p:spPr>
          <a:xfrm>
            <a:off x="304801" y="76200"/>
            <a:ext cx="86105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4400" b="1" i="0" u="none" strike="noStrike" cap="none" baseline="0">
                <a:solidFill>
                  <a:schemeClr val="dk1"/>
                </a:solidFill>
                <a:latin typeface="Radley"/>
                <a:ea typeface="Radley"/>
                <a:cs typeface="Radley"/>
                <a:sym typeface="Radley"/>
              </a:rPr>
              <a:t>Poverty Point</a:t>
            </a:r>
          </a:p>
        </p:txBody>
      </p:sp>
      <p:sp>
        <p:nvSpPr>
          <p:cNvPr id="197" name="Shape 197"/>
          <p:cNvSpPr txBox="1"/>
          <p:nvPr/>
        </p:nvSpPr>
        <p:spPr>
          <a:xfrm rot="-5400000">
            <a:off x="6980865" y="4847265"/>
            <a:ext cx="1752599" cy="28767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a:t>
            </a:r>
            <a:r>
              <a:rPr lang="en-US" sz="1000" b="0" i="0" u="none" strike="noStrike" cap="none" baseline="0" dirty="0" smtClean="0">
                <a:solidFill>
                  <a:schemeClr val="dk1"/>
                </a:solidFill>
                <a:latin typeface="Times New Roman"/>
                <a:ea typeface="Times New Roman"/>
                <a:cs typeface="Times New Roman"/>
                <a:sym typeface="Times New Roman"/>
              </a:rPr>
              <a:t>© Jenny </a:t>
            </a:r>
            <a:r>
              <a:rPr lang="en-US" sz="1000" b="0" i="0" u="none" strike="noStrike" cap="none" baseline="0" dirty="0">
                <a:solidFill>
                  <a:schemeClr val="dk1"/>
                </a:solidFill>
                <a:latin typeface="Times New Roman"/>
                <a:ea typeface="Times New Roman"/>
                <a:cs typeface="Times New Roman"/>
                <a:sym typeface="Times New Roman"/>
              </a:rPr>
              <a:t>Ellerbe</a:t>
            </a:r>
          </a:p>
        </p:txBody>
      </p:sp>
      <p:pic>
        <p:nvPicPr>
          <p:cNvPr id="198" name="Shape 198"/>
          <p:cNvPicPr preferRelativeResize="0"/>
          <p:nvPr/>
        </p:nvPicPr>
        <p:blipFill rotWithShape="1">
          <a:blip r:embed="rId3">
            <a:alphaModFix/>
          </a:blip>
          <a:srcRect/>
          <a:stretch/>
        </p:blipFill>
        <p:spPr>
          <a:xfrm>
            <a:off x="1447800" y="1612391"/>
            <a:ext cx="6268212" cy="4178807"/>
          </a:xfrm>
          <a:prstGeom prst="rect">
            <a:avLst/>
          </a:prstGeom>
          <a:noFill/>
          <a:ln w="9525" cap="flat" cmpd="sng">
            <a:solidFill>
              <a:schemeClr val="dk1"/>
            </a:solidFill>
            <a:prstDash val="solid"/>
            <a:round/>
            <a:headEnd type="none" w="med" len="med"/>
            <a:tailEnd type="none" w="med" len="med"/>
          </a:ln>
        </p:spPr>
      </p:pic>
      <p:pic>
        <p:nvPicPr>
          <p:cNvPr id="199" name="Shape 199"/>
          <p:cNvPicPr preferRelativeResize="0"/>
          <p:nvPr/>
        </p:nvPicPr>
        <p:blipFill rotWithShape="1">
          <a:blip r:embed="rId4">
            <a:alphaModFix/>
          </a:blip>
          <a:srcRect/>
          <a:stretch/>
        </p:blipFill>
        <p:spPr>
          <a:xfrm>
            <a:off x="5943600" y="1219198"/>
            <a:ext cx="2274621" cy="1619806"/>
          </a:xfrm>
          <a:prstGeom prst="rect">
            <a:avLst/>
          </a:prstGeom>
          <a:noFill/>
          <a:ln w="9525" cap="flat" cmpd="sng">
            <a:solidFill>
              <a:schemeClr val="dk1"/>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p:nvPr/>
        </p:nvSpPr>
        <p:spPr>
          <a:xfrm>
            <a:off x="2161714" y="6227085"/>
            <a:ext cx="480060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Mound F, Poverty Point</a:t>
            </a:r>
          </a:p>
        </p:txBody>
      </p:sp>
      <p:pic>
        <p:nvPicPr>
          <p:cNvPr id="206" name="Shape 20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68940" y="1444751"/>
            <a:ext cx="5986147" cy="4498848"/>
          </a:xfrm>
          <a:prstGeom prst="rect">
            <a:avLst/>
          </a:prstGeom>
          <a:noFill/>
          <a:ln w="9525" cap="flat" cmpd="sng">
            <a:solidFill>
              <a:schemeClr val="dk1"/>
            </a:solidFill>
            <a:prstDash val="solid"/>
            <a:round/>
            <a:headEnd type="none" w="med" len="med"/>
            <a:tailEnd type="none" w="med" len="med"/>
          </a:ln>
        </p:spPr>
      </p:pic>
      <p:pic>
        <p:nvPicPr>
          <p:cNvPr id="207" name="Shape 207"/>
          <p:cNvPicPr preferRelativeResize="0"/>
          <p:nvPr/>
        </p:nvPicPr>
        <p:blipFill rotWithShape="1">
          <a:blip r:embed="rId4">
            <a:alphaModFix/>
          </a:blip>
          <a:srcRect/>
          <a:stretch/>
        </p:blipFill>
        <p:spPr>
          <a:xfrm>
            <a:off x="5943600" y="1213942"/>
            <a:ext cx="2440092" cy="1834056"/>
          </a:xfrm>
          <a:prstGeom prst="rect">
            <a:avLst/>
          </a:prstGeom>
          <a:noFill/>
          <a:ln w="9525" cap="flat" cmpd="sng">
            <a:solidFill>
              <a:schemeClr val="dk1"/>
            </a:solidFill>
            <a:prstDash val="solid"/>
            <a:round/>
            <a:headEnd type="none" w="med" len="med"/>
            <a:tailEnd type="none" w="med" len="med"/>
          </a:ln>
        </p:spPr>
      </p:pic>
      <p:sp>
        <p:nvSpPr>
          <p:cNvPr id="208" name="Shape 208"/>
          <p:cNvSpPr txBox="1"/>
          <p:nvPr/>
        </p:nvSpPr>
        <p:spPr>
          <a:xfrm rot="-5400000">
            <a:off x="6790776" y="5009266"/>
            <a:ext cx="1774845"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Photograph by Diana Greenlee</a:t>
            </a:r>
          </a:p>
        </p:txBody>
      </p:sp>
      <p:sp>
        <p:nvSpPr>
          <p:cNvPr id="209" name="Shape 209"/>
          <p:cNvSpPr txBox="1"/>
          <p:nvPr/>
        </p:nvSpPr>
        <p:spPr>
          <a:xfrm>
            <a:off x="304801" y="76200"/>
            <a:ext cx="86105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4400" b="1" i="0" u="none" strike="noStrike" cap="none" baseline="0">
                <a:solidFill>
                  <a:schemeClr val="dk1"/>
                </a:solidFill>
                <a:latin typeface="Radley"/>
                <a:ea typeface="Radley"/>
                <a:cs typeface="Radley"/>
                <a:sym typeface="Radley"/>
              </a:rPr>
              <a:t>Poverty Point</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6" name="Shape 216"/>
          <p:cNvSpPr txBox="1"/>
          <p:nvPr/>
        </p:nvSpPr>
        <p:spPr>
          <a:xfrm>
            <a:off x="2209800" y="5402400"/>
            <a:ext cx="480060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dirty="0">
                <a:solidFill>
                  <a:schemeClr val="dk1"/>
                </a:solidFill>
                <a:latin typeface="Times New Roman"/>
                <a:ea typeface="Times New Roman"/>
                <a:cs typeface="Times New Roman"/>
                <a:sym typeface="Times New Roman"/>
              </a:rPr>
              <a:t>C-shaped earth ridges, Poverty Point</a:t>
            </a:r>
          </a:p>
        </p:txBody>
      </p:sp>
      <p:sp>
        <p:nvSpPr>
          <p:cNvPr id="217" name="Shape 217"/>
          <p:cNvSpPr txBox="1"/>
          <p:nvPr/>
        </p:nvSpPr>
        <p:spPr>
          <a:xfrm>
            <a:off x="304801" y="76200"/>
            <a:ext cx="86105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4400" b="1" i="0" u="none" strike="noStrike" cap="none" baseline="0">
                <a:solidFill>
                  <a:schemeClr val="dk1"/>
                </a:solidFill>
                <a:latin typeface="Radley"/>
                <a:ea typeface="Radley"/>
                <a:cs typeface="Radley"/>
                <a:sym typeface="Radley"/>
              </a:rPr>
              <a:t>Poverty Point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164" t="843" r="-71" b="103"/>
          <a:stretch/>
        </p:blipFill>
        <p:spPr>
          <a:xfrm>
            <a:off x="427577" y="1219199"/>
            <a:ext cx="4160874" cy="3878400"/>
          </a:xfrm>
          <a:prstGeom prst="rect">
            <a:avLst/>
          </a:prstGeom>
          <a:ln>
            <a:solidFill>
              <a:schemeClr val="tx1"/>
            </a:solidFill>
          </a:ln>
        </p:spPr>
      </p:pic>
      <p:sp>
        <p:nvSpPr>
          <p:cNvPr id="7" name="Shape 208"/>
          <p:cNvSpPr txBox="1"/>
          <p:nvPr/>
        </p:nvSpPr>
        <p:spPr>
          <a:xfrm rot="-5400000">
            <a:off x="-955623" y="3796628"/>
            <a:ext cx="2520849" cy="24555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smtClean="0">
                <a:solidFill>
                  <a:schemeClr val="dk1"/>
                </a:solidFill>
                <a:latin typeface="Times New Roman"/>
                <a:ea typeface="Times New Roman"/>
                <a:cs typeface="Times New Roman"/>
                <a:sym typeface="Times New Roman"/>
              </a:rPr>
              <a:t>Courtesy of U.S. Army Corps</a:t>
            </a:r>
            <a:r>
              <a:rPr lang="en-US" sz="1000" b="0" i="0" u="none" strike="noStrike" cap="none" dirty="0" smtClean="0">
                <a:solidFill>
                  <a:schemeClr val="dk1"/>
                </a:solidFill>
                <a:latin typeface="Times New Roman"/>
                <a:ea typeface="Times New Roman"/>
                <a:cs typeface="Times New Roman"/>
                <a:sym typeface="Times New Roman"/>
              </a:rPr>
              <a:t> of Engineers</a:t>
            </a:r>
            <a:endParaRPr lang="en-US" sz="1000" b="0" i="0" u="none" strike="noStrike" cap="none" baseline="0" dirty="0">
              <a:solidFill>
                <a:schemeClr val="dk1"/>
              </a:solidFill>
              <a:latin typeface="Times New Roman"/>
              <a:ea typeface="Times New Roman"/>
              <a:cs typeface="Times New Roman"/>
              <a:sym typeface="Times New Roman"/>
            </a:endParaRPr>
          </a:p>
        </p:txBody>
      </p:sp>
      <p:pic>
        <p:nvPicPr>
          <p:cNvPr id="8" name="Shape 157"/>
          <p:cNvPicPr preferRelativeResize="0"/>
          <p:nvPr/>
        </p:nvPicPr>
        <p:blipFill rotWithShape="1">
          <a:blip r:embed="rId4" cstate="email">
            <a:alphaModFix/>
            <a:extLst>
              <a:ext uri="{28A0092B-C50C-407E-A947-70E740481C1C}">
                <a14:useLocalDpi xmlns:a14="http://schemas.microsoft.com/office/drawing/2010/main"/>
              </a:ext>
            </a:extLst>
          </a:blip>
          <a:srcRect l="5482" t="4513" r="17780" b="1359"/>
          <a:stretch/>
        </p:blipFill>
        <p:spPr>
          <a:xfrm>
            <a:off x="4711225" y="1219200"/>
            <a:ext cx="4011671" cy="3878399"/>
          </a:xfrm>
          <a:prstGeom prst="rect">
            <a:avLst/>
          </a:prstGeom>
          <a:noFill/>
          <a:ln w="9525" cap="flat" cmpd="sng">
            <a:solidFill>
              <a:srgbClr val="0C0910"/>
            </a:solidFill>
            <a:prstDash val="solid"/>
            <a:miter/>
            <a:headEnd type="none" w="med" len="med"/>
            <a:tailEnd type="none" w="med" len="med"/>
          </a:ln>
        </p:spPr>
      </p:pic>
      <p:sp>
        <p:nvSpPr>
          <p:cNvPr id="9" name="Shape 155"/>
          <p:cNvSpPr txBox="1"/>
          <p:nvPr/>
        </p:nvSpPr>
        <p:spPr>
          <a:xfrm rot="-5400000">
            <a:off x="7534673" y="3745384"/>
            <a:ext cx="2622667"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Courtesy of FEMA and the State of Louisiana</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p:nvPr/>
        </p:nvSpPr>
        <p:spPr>
          <a:xfrm>
            <a:off x="2161714" y="6227085"/>
            <a:ext cx="480060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C-shaped earth ridges, Poverty Point</a:t>
            </a:r>
          </a:p>
        </p:txBody>
      </p:sp>
      <p:sp>
        <p:nvSpPr>
          <p:cNvPr id="225" name="Shape 225"/>
          <p:cNvSpPr txBox="1"/>
          <p:nvPr/>
        </p:nvSpPr>
        <p:spPr>
          <a:xfrm>
            <a:off x="304801" y="76200"/>
            <a:ext cx="86105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4400" b="1" i="0" u="none" strike="noStrike" cap="none" baseline="0">
                <a:solidFill>
                  <a:schemeClr val="dk1"/>
                </a:solidFill>
                <a:latin typeface="Radley"/>
                <a:ea typeface="Radley"/>
                <a:cs typeface="Radley"/>
                <a:sym typeface="Radley"/>
              </a:rPr>
              <a:t>Poverty Point</a:t>
            </a:r>
          </a:p>
        </p:txBody>
      </p:sp>
      <p:sp>
        <p:nvSpPr>
          <p:cNvPr id="226" name="Shape 226"/>
          <p:cNvSpPr txBox="1"/>
          <p:nvPr/>
        </p:nvSpPr>
        <p:spPr>
          <a:xfrm rot="-5400000">
            <a:off x="7265705" y="5097499"/>
            <a:ext cx="1717996" cy="20979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a:t>
            </a:r>
            <a:r>
              <a:rPr lang="en-US" sz="1000" b="0" i="0" u="none" strike="noStrike" cap="none" baseline="0" dirty="0" smtClean="0">
                <a:solidFill>
                  <a:schemeClr val="dk1"/>
                </a:solidFill>
                <a:latin typeface="Times New Roman"/>
                <a:ea typeface="Times New Roman"/>
                <a:cs typeface="Times New Roman"/>
                <a:sym typeface="Times New Roman"/>
              </a:rPr>
              <a:t>© Jenny </a:t>
            </a:r>
            <a:r>
              <a:rPr lang="en-US" sz="1000" b="0" i="0" u="none" strike="noStrike" cap="none" baseline="0" dirty="0">
                <a:solidFill>
                  <a:schemeClr val="dk1"/>
                </a:solidFill>
                <a:latin typeface="Times New Roman"/>
                <a:ea typeface="Times New Roman"/>
                <a:cs typeface="Times New Roman"/>
                <a:sym typeface="Times New Roman"/>
              </a:rPr>
              <a:t>Ellerbe</a:t>
            </a:r>
          </a:p>
        </p:txBody>
      </p:sp>
      <p:pic>
        <p:nvPicPr>
          <p:cNvPr id="227" name="Shape 2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9536" y="1380744"/>
            <a:ext cx="6841464" cy="4562855"/>
          </a:xfrm>
          <a:prstGeom prst="rect">
            <a:avLst/>
          </a:prstGeom>
          <a:noFill/>
          <a:ln w="9525" cap="flat" cmpd="sng">
            <a:solidFill>
              <a:schemeClr val="dk1"/>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p:nvPr/>
        </p:nvSpPr>
        <p:spPr>
          <a:xfrm>
            <a:off x="2161714" y="6227085"/>
            <a:ext cx="480060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Plaza, Poverty Point</a:t>
            </a:r>
          </a:p>
        </p:txBody>
      </p:sp>
      <p:pic>
        <p:nvPicPr>
          <p:cNvPr id="234" name="Shape 23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8713" y="1371600"/>
            <a:ext cx="7086600" cy="4711835"/>
          </a:xfrm>
          <a:prstGeom prst="rect">
            <a:avLst/>
          </a:prstGeom>
          <a:noFill/>
          <a:ln w="9525" cap="flat" cmpd="sng">
            <a:solidFill>
              <a:schemeClr val="dk1"/>
            </a:solidFill>
            <a:prstDash val="solid"/>
            <a:round/>
            <a:headEnd type="none" w="med" len="med"/>
            <a:tailEnd type="none" w="med" len="med"/>
          </a:ln>
        </p:spPr>
      </p:pic>
      <p:sp>
        <p:nvSpPr>
          <p:cNvPr id="235" name="Shape 235"/>
          <p:cNvSpPr txBox="1"/>
          <p:nvPr/>
        </p:nvSpPr>
        <p:spPr>
          <a:xfrm>
            <a:off x="304801" y="76200"/>
            <a:ext cx="86105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4400" b="1" i="0" u="none" strike="noStrike" cap="none" baseline="0">
                <a:solidFill>
                  <a:schemeClr val="dk1"/>
                </a:solidFill>
                <a:latin typeface="Radley"/>
                <a:ea typeface="Radley"/>
                <a:cs typeface="Radley"/>
                <a:sym typeface="Radley"/>
              </a:rPr>
              <a:t>Poverty Point</a:t>
            </a:r>
          </a:p>
        </p:txBody>
      </p:sp>
      <p:sp>
        <p:nvSpPr>
          <p:cNvPr id="236" name="Shape 236"/>
          <p:cNvSpPr txBox="1"/>
          <p:nvPr/>
        </p:nvSpPr>
        <p:spPr>
          <a:xfrm rot="-5400000">
            <a:off x="14056" y="5167544"/>
            <a:ext cx="1752599" cy="2567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a:t>
            </a:r>
            <a:r>
              <a:rPr lang="en-US" sz="1000" dirty="0" smtClean="0">
                <a:solidFill>
                  <a:schemeClr val="dk1"/>
                </a:solidFill>
                <a:latin typeface="Times New Roman"/>
                <a:ea typeface="Times New Roman"/>
                <a:cs typeface="Times New Roman"/>
                <a:sym typeface="Times New Roman"/>
              </a:rPr>
              <a:t>by Alisha Wright</a:t>
            </a:r>
            <a:endParaRPr lang="en-US" sz="1000" b="0" i="0" u="none" strike="noStrike" cap="none" baseline="0" dirty="0">
              <a:solidFill>
                <a:schemeClr val="dk1"/>
              </a:solidFill>
              <a:latin typeface="Times New Roman"/>
              <a:ea typeface="Times New Roman"/>
              <a:cs typeface="Times New Roman"/>
              <a:sym typeface="Times New Roman"/>
            </a:endParaRPr>
          </a:p>
        </p:txBody>
      </p:sp>
      <p:pic>
        <p:nvPicPr>
          <p:cNvPr id="237" name="Shape 23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05600" y="1219200"/>
            <a:ext cx="1757261" cy="2251384"/>
          </a:xfrm>
          <a:prstGeom prst="rect">
            <a:avLst/>
          </a:prstGeom>
          <a:noFill/>
          <a:ln w="9525" cap="flat" cmpd="sng">
            <a:solidFill>
              <a:schemeClr val="dk1"/>
            </a:solidFill>
            <a:prstDash val="solid"/>
            <a:round/>
            <a:headEnd type="none" w="med" len="med"/>
            <a:tailEnd type="none" w="med" len="med"/>
          </a:ln>
        </p:spPr>
      </p:pic>
      <p:sp>
        <p:nvSpPr>
          <p:cNvPr id="238" name="Shape 238"/>
          <p:cNvSpPr txBox="1"/>
          <p:nvPr/>
        </p:nvSpPr>
        <p:spPr>
          <a:xfrm>
            <a:off x="5567380" y="1680269"/>
            <a:ext cx="1394934" cy="40010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1" i="0" u="none" strike="noStrike" cap="none" baseline="0">
                <a:solidFill>
                  <a:schemeClr val="dk1"/>
                </a:solidFill>
                <a:latin typeface="Times New Roman"/>
                <a:ea typeface="Times New Roman"/>
                <a:cs typeface="Times New Roman"/>
                <a:sym typeface="Times New Roman"/>
              </a:rPr>
              <a:t>Area where postholes</a:t>
            </a:r>
          </a:p>
          <a:p>
            <a:pPr marL="0" marR="0" lvl="0" indent="0" algn="ctr" rtl="0">
              <a:spcBef>
                <a:spcPts val="0"/>
              </a:spcBef>
              <a:buSzPct val="25000"/>
              <a:buNone/>
            </a:pPr>
            <a:r>
              <a:rPr lang="en-US" sz="1000" b="1" i="0" u="none" strike="noStrike" cap="none" baseline="0">
                <a:solidFill>
                  <a:schemeClr val="dk1"/>
                </a:solidFill>
                <a:latin typeface="Times New Roman"/>
                <a:ea typeface="Times New Roman"/>
                <a:cs typeface="Times New Roman"/>
                <a:sym typeface="Times New Roman"/>
              </a:rPr>
              <a:t>were found</a:t>
            </a:r>
          </a:p>
        </p:txBody>
      </p:sp>
      <p:sp>
        <p:nvSpPr>
          <p:cNvPr id="239" name="Shape 239"/>
          <p:cNvSpPr/>
          <p:nvPr/>
        </p:nvSpPr>
        <p:spPr>
          <a:xfrm rot="3096511">
            <a:off x="7322419" y="2446063"/>
            <a:ext cx="624022" cy="440935"/>
          </a:xfrm>
          <a:prstGeom prst="ellipse">
            <a:avLst/>
          </a:prstGeom>
          <a:no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cxnSp>
        <p:nvCxnSpPr>
          <p:cNvPr id="240" name="Shape 240"/>
          <p:cNvCxnSpPr/>
          <p:nvPr/>
        </p:nvCxnSpPr>
        <p:spPr>
          <a:xfrm>
            <a:off x="6629400" y="2076509"/>
            <a:ext cx="685799" cy="284754"/>
          </a:xfrm>
          <a:prstGeom prst="straightConnector1">
            <a:avLst/>
          </a:prstGeom>
          <a:noFill/>
          <a:ln w="28575" cap="flat" cmpd="sng">
            <a:solidFill>
              <a:schemeClr val="dk1"/>
            </a:solidFill>
            <a:prstDash val="solid"/>
            <a:round/>
            <a:headEnd type="none" w="med" len="med"/>
            <a:tailEnd type="stealth" w="lg" len="lg"/>
          </a:ln>
        </p:spPr>
      </p:cxn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p:nvPr/>
        </p:nvSpPr>
        <p:spPr>
          <a:xfrm>
            <a:off x="304801" y="76200"/>
            <a:ext cx="86105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4400" b="1" i="0" u="none" strike="noStrike" cap="none" baseline="0">
                <a:solidFill>
                  <a:schemeClr val="dk1"/>
                </a:solidFill>
                <a:latin typeface="Radley"/>
                <a:ea typeface="Radley"/>
                <a:cs typeface="Radley"/>
                <a:sym typeface="Radley"/>
              </a:rPr>
              <a:t>Poverty Point</a:t>
            </a:r>
          </a:p>
        </p:txBody>
      </p:sp>
      <p:sp>
        <p:nvSpPr>
          <p:cNvPr id="247" name="Shape 247"/>
          <p:cNvSpPr txBox="1"/>
          <p:nvPr/>
        </p:nvSpPr>
        <p:spPr>
          <a:xfrm rot="-5400000">
            <a:off x="7401103" y="5042446"/>
            <a:ext cx="1702980" cy="25172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a:t>
            </a:r>
            <a:r>
              <a:rPr lang="en-US" sz="1000" b="0" i="0" u="none" strike="noStrike" cap="none" baseline="0" dirty="0" smtClean="0">
                <a:solidFill>
                  <a:schemeClr val="dk1"/>
                </a:solidFill>
                <a:latin typeface="Times New Roman"/>
                <a:ea typeface="Times New Roman"/>
                <a:cs typeface="Times New Roman"/>
                <a:sym typeface="Times New Roman"/>
              </a:rPr>
              <a:t>© Jenny </a:t>
            </a:r>
            <a:r>
              <a:rPr lang="en-US" sz="1000" b="0" i="0" u="none" strike="noStrike" cap="none" baseline="0" dirty="0">
                <a:solidFill>
                  <a:schemeClr val="dk1"/>
                </a:solidFill>
                <a:latin typeface="Times New Roman"/>
                <a:ea typeface="Times New Roman"/>
                <a:cs typeface="Times New Roman"/>
                <a:sym typeface="Times New Roman"/>
              </a:rPr>
              <a:t>Ellerbe</a:t>
            </a:r>
          </a:p>
        </p:txBody>
      </p:sp>
      <p:sp>
        <p:nvSpPr>
          <p:cNvPr id="248" name="Shape 248"/>
          <p:cNvSpPr txBox="1"/>
          <p:nvPr/>
        </p:nvSpPr>
        <p:spPr>
          <a:xfrm>
            <a:off x="2161714" y="6227085"/>
            <a:ext cx="480060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One of the circles in plaza at Poverty Point</a:t>
            </a:r>
          </a:p>
        </p:txBody>
      </p:sp>
      <p:sp>
        <p:nvSpPr>
          <p:cNvPr id="249" name="Shape 249"/>
          <p:cNvSpPr txBox="1"/>
          <p:nvPr/>
        </p:nvSpPr>
        <p:spPr>
          <a:xfrm>
            <a:off x="5567380" y="1680269"/>
            <a:ext cx="1394934" cy="40010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1" i="0" u="none" strike="noStrike" cap="none" baseline="0">
                <a:solidFill>
                  <a:schemeClr val="dk1"/>
                </a:solidFill>
                <a:latin typeface="Times New Roman"/>
                <a:ea typeface="Times New Roman"/>
                <a:cs typeface="Times New Roman"/>
                <a:sym typeface="Times New Roman"/>
              </a:rPr>
              <a:t>Area where postholes</a:t>
            </a:r>
          </a:p>
          <a:p>
            <a:pPr marL="0" marR="0" lvl="0" indent="0" algn="ctr" rtl="0">
              <a:spcBef>
                <a:spcPts val="0"/>
              </a:spcBef>
              <a:buSzPct val="25000"/>
              <a:buNone/>
            </a:pPr>
            <a:r>
              <a:rPr lang="en-US" sz="1000" b="1" i="0" u="none" strike="noStrike" cap="none" baseline="0">
                <a:solidFill>
                  <a:schemeClr val="dk1"/>
                </a:solidFill>
                <a:latin typeface="Times New Roman"/>
                <a:ea typeface="Times New Roman"/>
                <a:cs typeface="Times New Roman"/>
                <a:sym typeface="Times New Roman"/>
              </a:rPr>
              <a:t>were found</a:t>
            </a:r>
          </a:p>
        </p:txBody>
      </p:sp>
      <p:sp>
        <p:nvSpPr>
          <p:cNvPr id="250" name="Shape 250"/>
          <p:cNvSpPr/>
          <p:nvPr/>
        </p:nvSpPr>
        <p:spPr>
          <a:xfrm rot="3096511">
            <a:off x="7322419" y="2446063"/>
            <a:ext cx="624022" cy="440935"/>
          </a:xfrm>
          <a:prstGeom prst="ellipse">
            <a:avLst/>
          </a:prstGeom>
          <a:no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cxnSp>
        <p:nvCxnSpPr>
          <p:cNvPr id="251" name="Shape 251"/>
          <p:cNvCxnSpPr/>
          <p:nvPr/>
        </p:nvCxnSpPr>
        <p:spPr>
          <a:xfrm>
            <a:off x="6629400" y="2076509"/>
            <a:ext cx="685799" cy="284754"/>
          </a:xfrm>
          <a:prstGeom prst="straightConnector1">
            <a:avLst/>
          </a:prstGeom>
          <a:noFill/>
          <a:ln w="28575" cap="flat" cmpd="sng">
            <a:solidFill>
              <a:schemeClr val="dk1"/>
            </a:solidFill>
            <a:prstDash val="solid"/>
            <a:round/>
            <a:headEnd type="none" w="med" len="med"/>
            <a:tailEnd type="stealth" w="lg" len="lg"/>
          </a:ln>
        </p:spPr>
      </p:cxnSp>
      <p:pic>
        <p:nvPicPr>
          <p:cNvPr id="252" name="Shape 25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78230" y="1310640"/>
            <a:ext cx="7063739" cy="4709160"/>
          </a:xfrm>
          <a:prstGeom prst="rect">
            <a:avLst/>
          </a:prstGeom>
          <a:noFill/>
          <a:ln w="9525" cap="flat" cmpd="sng">
            <a:solidFill>
              <a:schemeClr val="dk1"/>
            </a:solidFill>
            <a:prstDash val="solid"/>
            <a:round/>
            <a:headEnd type="none" w="med" len="med"/>
            <a:tailEnd type="none" w="med" len="med"/>
          </a:ln>
        </p:spPr>
      </p:pic>
      <p:pic>
        <p:nvPicPr>
          <p:cNvPr id="253" name="Shape 25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05600" y="1219200"/>
            <a:ext cx="1757261" cy="2251384"/>
          </a:xfrm>
          <a:prstGeom prst="rect">
            <a:avLst/>
          </a:prstGeom>
          <a:noFill/>
          <a:ln w="9525" cap="flat" cmpd="sng">
            <a:solidFill>
              <a:schemeClr val="dk1"/>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p:nvPr/>
        </p:nvSpPr>
        <p:spPr>
          <a:xfrm>
            <a:off x="2161714" y="6227085"/>
            <a:ext cx="480060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Trade and Travel</a:t>
            </a:r>
          </a:p>
        </p:txBody>
      </p:sp>
      <p:sp>
        <p:nvSpPr>
          <p:cNvPr id="260" name="Shape 260"/>
          <p:cNvSpPr txBox="1"/>
          <p:nvPr/>
        </p:nvSpPr>
        <p:spPr>
          <a:xfrm rot="-5400000">
            <a:off x="7659288" y="5115411"/>
            <a:ext cx="1844041"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Painting by Martin Pate</a:t>
            </a:r>
          </a:p>
        </p:txBody>
      </p:sp>
      <p:sp>
        <p:nvSpPr>
          <p:cNvPr id="261" name="Shape 261"/>
          <p:cNvSpPr txBox="1"/>
          <p:nvPr/>
        </p:nvSpPr>
        <p:spPr>
          <a:xfrm>
            <a:off x="304801" y="76200"/>
            <a:ext cx="86105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4400" b="1" i="0" u="none" strike="noStrike" cap="none" baseline="0">
                <a:solidFill>
                  <a:schemeClr val="dk1"/>
                </a:solidFill>
                <a:latin typeface="Radley"/>
                <a:ea typeface="Radley"/>
                <a:cs typeface="Radley"/>
                <a:sym typeface="Radley"/>
              </a:rPr>
              <a:t>Poverty Point</a:t>
            </a:r>
          </a:p>
        </p:txBody>
      </p:sp>
      <p:pic>
        <p:nvPicPr>
          <p:cNvPr id="262" name="Shape 26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3408" y="986295"/>
            <a:ext cx="7644790" cy="5102351"/>
          </a:xfrm>
          <a:prstGeom prst="rect">
            <a:avLst/>
          </a:prstGeom>
          <a:noFill/>
          <a:ln w="9525" cap="flat" cmpd="sng">
            <a:solidFill>
              <a:schemeClr val="dk1"/>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p:nvPr/>
        </p:nvSpPr>
        <p:spPr>
          <a:xfrm>
            <a:off x="2161714" y="6227085"/>
            <a:ext cx="480060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Stone and ore from Poverty Point</a:t>
            </a:r>
          </a:p>
        </p:txBody>
      </p:sp>
      <p:sp>
        <p:nvSpPr>
          <p:cNvPr id="270" name="Shape 270"/>
          <p:cNvSpPr txBox="1"/>
          <p:nvPr/>
        </p:nvSpPr>
        <p:spPr>
          <a:xfrm>
            <a:off x="6488047" y="6209613"/>
            <a:ext cx="2188120" cy="22998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Artifact photographs </a:t>
            </a:r>
            <a:r>
              <a:rPr lang="en-US" sz="1000" b="0" i="0" u="none" strike="noStrike" cap="none" baseline="0" dirty="0" smtClean="0">
                <a:solidFill>
                  <a:schemeClr val="dk1"/>
                </a:solidFill>
                <a:latin typeface="Times New Roman"/>
                <a:ea typeface="Times New Roman"/>
                <a:cs typeface="Times New Roman"/>
                <a:sym typeface="Times New Roman"/>
              </a:rPr>
              <a:t>© Jenny </a:t>
            </a:r>
            <a:r>
              <a:rPr lang="en-US" sz="1000" b="0" i="0" u="none" strike="noStrike" cap="none" baseline="0" dirty="0">
                <a:solidFill>
                  <a:schemeClr val="dk1"/>
                </a:solidFill>
                <a:latin typeface="Times New Roman"/>
                <a:ea typeface="Times New Roman"/>
                <a:cs typeface="Times New Roman"/>
                <a:sym typeface="Times New Roman"/>
              </a:rPr>
              <a:t>Ellerbe</a:t>
            </a:r>
          </a:p>
        </p:txBody>
      </p:sp>
      <p:sp>
        <p:nvSpPr>
          <p:cNvPr id="271" name="Shape 271"/>
          <p:cNvSpPr txBox="1"/>
          <p:nvPr/>
        </p:nvSpPr>
        <p:spPr>
          <a:xfrm>
            <a:off x="304801" y="76200"/>
            <a:ext cx="86105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4400" b="1" i="0" u="none" strike="noStrike" cap="none" baseline="0">
                <a:solidFill>
                  <a:schemeClr val="dk1"/>
                </a:solidFill>
                <a:latin typeface="Radley"/>
                <a:ea typeface="Radley"/>
                <a:cs typeface="Radley"/>
                <a:sym typeface="Radley"/>
              </a:rPr>
              <a:t>Poverty Point</a:t>
            </a:r>
          </a:p>
        </p:txBody>
      </p:sp>
      <p:sp>
        <p:nvSpPr>
          <p:cNvPr id="272" name="Shape 272"/>
          <p:cNvSpPr txBox="1"/>
          <p:nvPr/>
        </p:nvSpPr>
        <p:spPr>
          <a:xfrm rot="-5400000">
            <a:off x="5274343" y="5302846"/>
            <a:ext cx="1451037"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Map by Diana Greenlee</a:t>
            </a:r>
          </a:p>
        </p:txBody>
      </p:sp>
      <p:grpSp>
        <p:nvGrpSpPr>
          <p:cNvPr id="279" name="Shape 279"/>
          <p:cNvGrpSpPr/>
          <p:nvPr/>
        </p:nvGrpSpPr>
        <p:grpSpPr>
          <a:xfrm>
            <a:off x="553250" y="1612498"/>
            <a:ext cx="838199" cy="1282632"/>
            <a:chOff x="2995060" y="1943780"/>
            <a:chExt cx="838199" cy="1282632"/>
          </a:xfrm>
        </p:grpSpPr>
        <p:sp>
          <p:nvSpPr>
            <p:cNvPr id="280" name="Shape 280"/>
            <p:cNvSpPr txBox="1"/>
            <p:nvPr/>
          </p:nvSpPr>
          <p:spPr>
            <a:xfrm>
              <a:off x="2995060" y="2826303"/>
              <a:ext cx="838199" cy="40010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Mill Creek</a:t>
              </a:r>
            </a:p>
            <a:p>
              <a:pPr marL="0" marR="0" lvl="0" indent="0" algn="ctr" rtl="0">
                <a:spcBef>
                  <a:spcPts val="0"/>
                </a:spcBef>
                <a:buSzPct val="25000"/>
                <a:buNone/>
              </a:pPr>
              <a:r>
                <a:rPr lang="en-US" sz="1000" b="0" i="0" u="none" strike="noStrike" cap="none" baseline="0" dirty="0" err="1">
                  <a:solidFill>
                    <a:schemeClr val="dk1"/>
                  </a:solidFill>
                  <a:latin typeface="Times New Roman"/>
                  <a:ea typeface="Times New Roman"/>
                  <a:cs typeface="Times New Roman"/>
                  <a:sym typeface="Times New Roman"/>
                </a:rPr>
                <a:t>Chert</a:t>
              </a:r>
              <a:endParaRPr lang="en-US" sz="1000" b="0" i="0" u="none" strike="noStrike" cap="none" baseline="0" dirty="0">
                <a:solidFill>
                  <a:schemeClr val="dk1"/>
                </a:solidFill>
                <a:latin typeface="Times New Roman"/>
                <a:ea typeface="Times New Roman"/>
                <a:cs typeface="Times New Roman"/>
                <a:sym typeface="Times New Roman"/>
              </a:endParaRPr>
            </a:p>
          </p:txBody>
        </p:sp>
        <p:pic>
          <p:nvPicPr>
            <p:cNvPr id="281" name="Shape 28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10099" y="1943780"/>
              <a:ext cx="608122" cy="898423"/>
            </a:xfrm>
            <a:prstGeom prst="rect">
              <a:avLst/>
            </a:prstGeom>
            <a:noFill/>
            <a:ln w="9525" cap="flat" cmpd="sng">
              <a:solidFill>
                <a:schemeClr val="dk1"/>
              </a:solidFill>
              <a:prstDash val="solid"/>
              <a:round/>
              <a:headEnd type="none" w="med" len="med"/>
              <a:tailEnd type="none" w="med" len="med"/>
            </a:ln>
          </p:spPr>
        </p:pic>
      </p:grpSp>
      <p:grpSp>
        <p:nvGrpSpPr>
          <p:cNvPr id="282" name="Shape 282"/>
          <p:cNvGrpSpPr/>
          <p:nvPr/>
        </p:nvGrpSpPr>
        <p:grpSpPr>
          <a:xfrm>
            <a:off x="7101390" y="4647378"/>
            <a:ext cx="891203" cy="1296221"/>
            <a:chOff x="1434762" y="1926932"/>
            <a:chExt cx="891203" cy="1296221"/>
          </a:xfrm>
        </p:grpSpPr>
        <p:pic>
          <p:nvPicPr>
            <p:cNvPr id="283" name="Shape 28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48586" y="1926932"/>
              <a:ext cx="663557" cy="896111"/>
            </a:xfrm>
            <a:prstGeom prst="rect">
              <a:avLst/>
            </a:prstGeom>
            <a:noFill/>
            <a:ln w="9525" cap="flat" cmpd="sng">
              <a:solidFill>
                <a:schemeClr val="dk1"/>
              </a:solidFill>
              <a:prstDash val="solid"/>
              <a:round/>
              <a:headEnd type="none" w="med" len="med"/>
              <a:tailEnd type="none" w="med" len="med"/>
            </a:ln>
          </p:spPr>
        </p:pic>
        <p:sp>
          <p:nvSpPr>
            <p:cNvPr id="284" name="Shape 284"/>
            <p:cNvSpPr txBox="1"/>
            <p:nvPr/>
          </p:nvSpPr>
          <p:spPr>
            <a:xfrm>
              <a:off x="1434762" y="2823043"/>
              <a:ext cx="891203" cy="40010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0" u="none" strike="noStrike" cap="none" baseline="0">
                  <a:solidFill>
                    <a:schemeClr val="dk1"/>
                  </a:solidFill>
                  <a:latin typeface="Times New Roman"/>
                  <a:ea typeface="Times New Roman"/>
                  <a:cs typeface="Times New Roman"/>
                  <a:sym typeface="Times New Roman"/>
                </a:rPr>
                <a:t>Tallahata Quartizite</a:t>
              </a:r>
            </a:p>
          </p:txBody>
        </p:sp>
      </p:grpSp>
      <p:grpSp>
        <p:nvGrpSpPr>
          <p:cNvPr id="285" name="Shape 285"/>
          <p:cNvGrpSpPr/>
          <p:nvPr/>
        </p:nvGrpSpPr>
        <p:grpSpPr>
          <a:xfrm>
            <a:off x="1625882" y="4495800"/>
            <a:ext cx="1109841" cy="1447799"/>
            <a:chOff x="1625882" y="4495800"/>
            <a:chExt cx="1109841" cy="1447799"/>
          </a:xfrm>
        </p:grpSpPr>
        <p:sp>
          <p:nvSpPr>
            <p:cNvPr id="286" name="Shape 286"/>
            <p:cNvSpPr txBox="1"/>
            <p:nvPr/>
          </p:nvSpPr>
          <p:spPr>
            <a:xfrm>
              <a:off x="1646824" y="5543489"/>
              <a:ext cx="1088899" cy="40010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0" u="none" strike="noStrike" cap="none" baseline="0">
                  <a:solidFill>
                    <a:schemeClr val="dk1"/>
                  </a:solidFill>
                  <a:latin typeface="Times New Roman"/>
                  <a:ea typeface="Times New Roman"/>
                  <a:cs typeface="Times New Roman"/>
                  <a:sym typeface="Times New Roman"/>
                </a:rPr>
                <a:t>Catahoula Sandstone</a:t>
              </a:r>
            </a:p>
          </p:txBody>
        </p:sp>
        <p:pic>
          <p:nvPicPr>
            <p:cNvPr id="287" name="Shape 28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25882" y="4495800"/>
              <a:ext cx="1085222" cy="987551"/>
            </a:xfrm>
            <a:prstGeom prst="rect">
              <a:avLst/>
            </a:prstGeom>
            <a:noFill/>
            <a:ln w="9525" cap="flat" cmpd="sng">
              <a:solidFill>
                <a:schemeClr val="dk1"/>
              </a:solidFill>
              <a:prstDash val="solid"/>
              <a:round/>
              <a:headEnd type="none" w="med" len="med"/>
              <a:tailEnd type="none" w="med" len="med"/>
            </a:ln>
          </p:spPr>
        </p:pic>
      </p:grpSp>
      <p:grpSp>
        <p:nvGrpSpPr>
          <p:cNvPr id="288" name="Shape 288"/>
          <p:cNvGrpSpPr/>
          <p:nvPr/>
        </p:nvGrpSpPr>
        <p:grpSpPr>
          <a:xfrm>
            <a:off x="1624417" y="1045463"/>
            <a:ext cx="1303206" cy="1395583"/>
            <a:chOff x="1624417" y="1045463"/>
            <a:chExt cx="1303206" cy="1395583"/>
          </a:xfrm>
        </p:grpSpPr>
        <p:sp>
          <p:nvSpPr>
            <p:cNvPr id="289" name="Shape 289"/>
            <p:cNvSpPr txBox="1"/>
            <p:nvPr/>
          </p:nvSpPr>
          <p:spPr>
            <a:xfrm>
              <a:off x="1625882" y="2194826"/>
              <a:ext cx="1301742"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Galena</a:t>
              </a:r>
            </a:p>
          </p:txBody>
        </p:sp>
        <p:pic>
          <p:nvPicPr>
            <p:cNvPr id="290" name="Shape 29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624417" y="1045463"/>
              <a:ext cx="1278448" cy="1088135"/>
            </a:xfrm>
            <a:prstGeom prst="rect">
              <a:avLst/>
            </a:prstGeom>
            <a:noFill/>
            <a:ln w="9525" cap="flat" cmpd="sng">
              <a:solidFill>
                <a:schemeClr val="dk1"/>
              </a:solidFill>
              <a:prstDash val="solid"/>
              <a:round/>
              <a:headEnd type="none" w="med" len="med"/>
              <a:tailEnd type="none" w="med" len="med"/>
            </a:ln>
          </p:spPr>
        </p:pic>
      </p:grpSp>
      <p:grpSp>
        <p:nvGrpSpPr>
          <p:cNvPr id="291" name="Shape 291"/>
          <p:cNvGrpSpPr/>
          <p:nvPr/>
        </p:nvGrpSpPr>
        <p:grpSpPr>
          <a:xfrm>
            <a:off x="6184328" y="1008887"/>
            <a:ext cx="1022143" cy="1341495"/>
            <a:chOff x="6184328" y="1008887"/>
            <a:chExt cx="1022143" cy="1341495"/>
          </a:xfrm>
        </p:grpSpPr>
        <p:sp>
          <p:nvSpPr>
            <p:cNvPr id="292" name="Shape 292"/>
            <p:cNvSpPr txBox="1"/>
            <p:nvPr/>
          </p:nvSpPr>
          <p:spPr>
            <a:xfrm>
              <a:off x="6184328" y="1950273"/>
              <a:ext cx="1022143" cy="40010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0" u="none" strike="noStrike" cap="none" baseline="0">
                  <a:solidFill>
                    <a:schemeClr val="dk1"/>
                  </a:solidFill>
                  <a:latin typeface="Times New Roman"/>
                  <a:ea typeface="Times New Roman"/>
                  <a:cs typeface="Times New Roman"/>
                  <a:sym typeface="Times New Roman"/>
                </a:rPr>
                <a:t>Gray Northern</a:t>
              </a:r>
            </a:p>
            <a:p>
              <a:pPr marL="0" marR="0" lvl="0" indent="0" algn="ctr" rtl="0">
                <a:spcBef>
                  <a:spcPts val="0"/>
                </a:spcBef>
                <a:buSzPct val="25000"/>
                <a:buNone/>
              </a:pPr>
              <a:r>
                <a:rPr lang="en-US" sz="1000" b="0" i="0" u="none" strike="noStrike" cap="none" baseline="0">
                  <a:solidFill>
                    <a:schemeClr val="dk1"/>
                  </a:solidFill>
                  <a:latin typeface="Times New Roman"/>
                  <a:ea typeface="Times New Roman"/>
                  <a:cs typeface="Times New Roman"/>
                  <a:sym typeface="Times New Roman"/>
                </a:rPr>
                <a:t>Flint</a:t>
              </a:r>
            </a:p>
          </p:txBody>
        </p:sp>
        <p:pic>
          <p:nvPicPr>
            <p:cNvPr id="293" name="Shape 293"/>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315658" y="1008887"/>
              <a:ext cx="770940" cy="896111"/>
            </a:xfrm>
            <a:prstGeom prst="rect">
              <a:avLst/>
            </a:prstGeom>
            <a:noFill/>
            <a:ln w="9525" cap="flat" cmpd="sng">
              <a:solidFill>
                <a:schemeClr val="dk1"/>
              </a:solidFill>
              <a:prstDash val="solid"/>
              <a:round/>
              <a:headEnd type="none" w="med" len="med"/>
              <a:tailEnd type="none" w="med" len="med"/>
            </a:ln>
          </p:spPr>
        </p:pic>
      </p:grpSp>
      <p:grpSp>
        <p:nvGrpSpPr>
          <p:cNvPr id="294" name="Shape 294"/>
          <p:cNvGrpSpPr/>
          <p:nvPr/>
        </p:nvGrpSpPr>
        <p:grpSpPr>
          <a:xfrm>
            <a:off x="6382569" y="2895600"/>
            <a:ext cx="2143432" cy="1295399"/>
            <a:chOff x="6382569" y="2895600"/>
            <a:chExt cx="2143432" cy="1295399"/>
          </a:xfrm>
        </p:grpSpPr>
        <p:sp>
          <p:nvSpPr>
            <p:cNvPr id="295" name="Shape 295"/>
            <p:cNvSpPr txBox="1"/>
            <p:nvPr/>
          </p:nvSpPr>
          <p:spPr>
            <a:xfrm>
              <a:off x="6387798" y="3944778"/>
              <a:ext cx="2132977"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0" u="none" strike="noStrike" cap="none" baseline="0">
                  <a:solidFill>
                    <a:schemeClr val="dk1"/>
                  </a:solidFill>
                  <a:latin typeface="Times New Roman"/>
                  <a:ea typeface="Times New Roman"/>
                  <a:cs typeface="Times New Roman"/>
                  <a:sym typeface="Times New Roman"/>
                </a:rPr>
                <a:t>Steatite</a:t>
              </a:r>
            </a:p>
          </p:txBody>
        </p:sp>
        <p:pic>
          <p:nvPicPr>
            <p:cNvPr id="296" name="Shape 29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382569" y="2895600"/>
              <a:ext cx="2143432" cy="996695"/>
            </a:xfrm>
            <a:prstGeom prst="rect">
              <a:avLst/>
            </a:prstGeom>
            <a:noFill/>
            <a:ln w="9525" cap="flat" cmpd="sng">
              <a:solidFill>
                <a:schemeClr val="dk1"/>
              </a:solidFill>
              <a:prstDash val="solid"/>
              <a:round/>
              <a:headEnd type="none" w="med" len="med"/>
              <a:tailEnd type="none" w="med" len="med"/>
            </a:ln>
          </p:spPr>
        </p:pic>
      </p:grpSp>
      <p:grpSp>
        <p:nvGrpSpPr>
          <p:cNvPr id="297" name="Shape 297"/>
          <p:cNvGrpSpPr/>
          <p:nvPr/>
        </p:nvGrpSpPr>
        <p:grpSpPr>
          <a:xfrm>
            <a:off x="7546992" y="1526742"/>
            <a:ext cx="1235373" cy="929278"/>
            <a:chOff x="7546992" y="1526742"/>
            <a:chExt cx="1235373" cy="929278"/>
          </a:xfrm>
        </p:grpSpPr>
        <p:sp>
          <p:nvSpPr>
            <p:cNvPr id="298" name="Shape 298"/>
            <p:cNvSpPr txBox="1"/>
            <p:nvPr/>
          </p:nvSpPr>
          <p:spPr>
            <a:xfrm>
              <a:off x="7546992" y="2209800"/>
              <a:ext cx="1235373"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0" u="none" strike="noStrike" cap="none" baseline="0">
                  <a:solidFill>
                    <a:schemeClr val="dk1"/>
                  </a:solidFill>
                  <a:latin typeface="Times New Roman"/>
                  <a:ea typeface="Times New Roman"/>
                  <a:cs typeface="Times New Roman"/>
                  <a:sym typeface="Times New Roman"/>
                </a:rPr>
                <a:t>Pickwick Chert</a:t>
              </a:r>
            </a:p>
          </p:txBody>
        </p:sp>
        <p:pic>
          <p:nvPicPr>
            <p:cNvPr id="299" name="Shape 299"/>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547925" y="1526742"/>
              <a:ext cx="1234440" cy="683056"/>
            </a:xfrm>
            <a:prstGeom prst="rect">
              <a:avLst/>
            </a:prstGeom>
            <a:noFill/>
            <a:ln w="9525" cap="flat" cmpd="sng">
              <a:solidFill>
                <a:schemeClr val="dk1"/>
              </a:solidFill>
              <a:prstDash val="solid"/>
              <a:round/>
              <a:headEnd type="none" w="med" len="med"/>
              <a:tailEnd type="none" w="med" len="med"/>
            </a:ln>
          </p:spPr>
        </p:pic>
      </p:grpSp>
      <p:pic>
        <p:nvPicPr>
          <p:cNvPr id="4" name="Picture 3"/>
          <p:cNvPicPr>
            <a:picLocks noChangeAspect="1"/>
          </p:cNvPicPr>
          <p:nvPr/>
        </p:nvPicPr>
        <p:blipFill rotWithShape="1">
          <a:blip r:embed="rId10">
            <a:extLst>
              <a:ext uri="{28A0092B-C50C-407E-A947-70E740481C1C}">
                <a14:useLocalDpi xmlns:a14="http://schemas.microsoft.com/office/drawing/2010/main" val="0"/>
              </a:ext>
            </a:extLst>
          </a:blip>
          <a:srcRect l="50309" t="51136" r="24187" b="38637"/>
          <a:stretch/>
        </p:blipFill>
        <p:spPr>
          <a:xfrm>
            <a:off x="1163633" y="3034653"/>
            <a:ext cx="1687557" cy="576153"/>
          </a:xfrm>
          <a:prstGeom prst="rect">
            <a:avLst/>
          </a:prstGeom>
          <a:solidFill>
            <a:schemeClr val="tx1"/>
          </a:solidFill>
          <a:ln>
            <a:solidFill>
              <a:schemeClr val="tx1"/>
            </a:solidFill>
          </a:ln>
        </p:spPr>
      </p:pic>
      <p:sp>
        <p:nvSpPr>
          <p:cNvPr id="5" name="Rectangle 4"/>
          <p:cNvSpPr/>
          <p:nvPr/>
        </p:nvSpPr>
        <p:spPr>
          <a:xfrm>
            <a:off x="1679436" y="3646074"/>
            <a:ext cx="655949" cy="246221"/>
          </a:xfrm>
          <a:prstGeom prst="rect">
            <a:avLst/>
          </a:prstGeom>
        </p:spPr>
        <p:txBody>
          <a:bodyPr wrap="none">
            <a:spAutoFit/>
          </a:bodyPr>
          <a:lstStyle/>
          <a:p>
            <a:pPr lvl="0" algn="ctr">
              <a:buSzPct val="25000"/>
            </a:pPr>
            <a:r>
              <a:rPr lang="en-US" sz="1000" dirty="0">
                <a:solidFill>
                  <a:schemeClr val="dk1"/>
                </a:solidFill>
                <a:latin typeface="Times New Roman"/>
                <a:ea typeface="Times New Roman"/>
                <a:cs typeface="Times New Roman"/>
                <a:sym typeface="Times New Roman"/>
              </a:rPr>
              <a:t>Hematite</a:t>
            </a:r>
          </a:p>
        </p:txBody>
      </p:sp>
      <p:sp>
        <p:nvSpPr>
          <p:cNvPr id="37" name="Shape 274"/>
          <p:cNvSpPr txBox="1"/>
          <p:nvPr/>
        </p:nvSpPr>
        <p:spPr>
          <a:xfrm>
            <a:off x="198257" y="4534079"/>
            <a:ext cx="1222968" cy="30723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“Local” Citronelle</a:t>
            </a:r>
          </a:p>
          <a:p>
            <a:pPr marL="0" marR="0" lvl="0" indent="0" algn="ctr"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Gravel</a:t>
            </a:r>
          </a:p>
        </p:txBody>
      </p:sp>
      <p:pic>
        <p:nvPicPr>
          <p:cNvPr id="9" name="Picture 8"/>
          <p:cNvPicPr preferRelativeResize="0">
            <a:picLocks/>
          </p:cNvPicPr>
          <p:nvPr/>
        </p:nvPicPr>
        <p:blipFill rotWithShape="1">
          <a:blip r:embed="rId11">
            <a:extLst>
              <a:ext uri="{28A0092B-C50C-407E-A947-70E740481C1C}">
                <a14:useLocalDpi xmlns:a14="http://schemas.microsoft.com/office/drawing/2010/main" val="0"/>
              </a:ext>
            </a:extLst>
          </a:blip>
          <a:srcRect l="26150" t="74426" r="53509" b="12456"/>
          <a:stretch/>
        </p:blipFill>
        <p:spPr>
          <a:xfrm>
            <a:off x="438150" y="4191000"/>
            <a:ext cx="766764" cy="323850"/>
          </a:xfrm>
          <a:prstGeom prst="rect">
            <a:avLst/>
          </a:prstGeom>
          <a:ln w="9525">
            <a:solidFill>
              <a:schemeClr val="tx1"/>
            </a:solidFill>
          </a:ln>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28616" y="981449"/>
            <a:ext cx="2657421" cy="5084815"/>
          </a:xfrm>
          <a:prstGeom prst="rect">
            <a:avLst/>
          </a:prstGeom>
          <a:ln w="9525">
            <a:solidFill>
              <a:schemeClr val="tx1"/>
            </a:solid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25" name="Picture 2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5357114" y="504899"/>
            <a:ext cx="2579788" cy="4069380"/>
          </a:xfrm>
          <a:prstGeom prst="rect">
            <a:avLst/>
          </a:prstGeom>
          <a:ln w="9525">
            <a:solidFill>
              <a:schemeClr val="tx1"/>
            </a:solidFill>
          </a:ln>
        </p:spPr>
      </p:pic>
      <p:pic>
        <p:nvPicPr>
          <p:cNvPr id="313" name="Shape 3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38946" y="4340443"/>
            <a:ext cx="2232658" cy="1674493"/>
          </a:xfrm>
          <a:prstGeom prst="rect">
            <a:avLst/>
          </a:prstGeom>
          <a:noFill/>
          <a:ln>
            <a:noFill/>
          </a:ln>
        </p:spPr>
      </p:pic>
      <p:sp>
        <p:nvSpPr>
          <p:cNvPr id="306" name="Shape 306"/>
          <p:cNvSpPr txBox="1"/>
          <p:nvPr/>
        </p:nvSpPr>
        <p:spPr>
          <a:xfrm>
            <a:off x="6296011" y="4340443"/>
            <a:ext cx="2080467" cy="30777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0" i="0" u="none" strike="noStrike" cap="none" baseline="0" dirty="0">
                <a:solidFill>
                  <a:schemeClr val="dk1"/>
                </a:solidFill>
                <a:latin typeface="Times New Roman"/>
                <a:ea typeface="Times New Roman"/>
                <a:cs typeface="Times New Roman"/>
                <a:sym typeface="Times New Roman"/>
              </a:rPr>
              <a:t>Atlatl Weight</a:t>
            </a:r>
          </a:p>
        </p:txBody>
      </p:sp>
      <p:sp>
        <p:nvSpPr>
          <p:cNvPr id="307" name="Shape 307"/>
          <p:cNvSpPr txBox="1"/>
          <p:nvPr/>
        </p:nvSpPr>
        <p:spPr>
          <a:xfrm>
            <a:off x="1295400" y="6227085"/>
            <a:ext cx="658008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Hunting Technology</a:t>
            </a:r>
          </a:p>
        </p:txBody>
      </p:sp>
      <p:sp>
        <p:nvSpPr>
          <p:cNvPr id="308" name="Shape 308"/>
          <p:cNvSpPr txBox="1"/>
          <p:nvPr/>
        </p:nvSpPr>
        <p:spPr>
          <a:xfrm>
            <a:off x="6473770" y="5673278"/>
            <a:ext cx="1774845"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Photograph by Diana Greenlee</a:t>
            </a:r>
          </a:p>
        </p:txBody>
      </p:sp>
      <p:sp>
        <p:nvSpPr>
          <p:cNvPr id="309" name="Shape 309"/>
          <p:cNvSpPr txBox="1"/>
          <p:nvPr/>
        </p:nvSpPr>
        <p:spPr>
          <a:xfrm>
            <a:off x="304801" y="76200"/>
            <a:ext cx="86105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4400" b="1" i="0" u="none" strike="noStrike" cap="none" baseline="0">
                <a:solidFill>
                  <a:schemeClr val="dk1"/>
                </a:solidFill>
                <a:latin typeface="Radley"/>
                <a:ea typeface="Radley"/>
                <a:cs typeface="Radley"/>
                <a:sym typeface="Radley"/>
              </a:rPr>
              <a:t>Poverty Point</a:t>
            </a:r>
          </a:p>
        </p:txBody>
      </p:sp>
      <p:sp>
        <p:nvSpPr>
          <p:cNvPr id="310" name="Shape 310"/>
          <p:cNvSpPr txBox="1"/>
          <p:nvPr/>
        </p:nvSpPr>
        <p:spPr>
          <a:xfrm>
            <a:off x="304801" y="5105400"/>
            <a:ext cx="1676400" cy="20889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a:t>
            </a:r>
            <a:r>
              <a:rPr lang="en-US" sz="1000" b="0" i="0" u="none" strike="noStrike" cap="none" baseline="0" dirty="0" smtClean="0">
                <a:solidFill>
                  <a:schemeClr val="dk1"/>
                </a:solidFill>
                <a:latin typeface="Times New Roman"/>
                <a:ea typeface="Times New Roman"/>
                <a:cs typeface="Times New Roman"/>
                <a:sym typeface="Times New Roman"/>
              </a:rPr>
              <a:t>© Jenny </a:t>
            </a:r>
            <a:r>
              <a:rPr lang="en-US" sz="1000" b="0" i="0" u="none" strike="noStrike" cap="none" baseline="0" dirty="0">
                <a:solidFill>
                  <a:schemeClr val="dk1"/>
                </a:solidFill>
                <a:latin typeface="Times New Roman"/>
                <a:ea typeface="Times New Roman"/>
                <a:cs typeface="Times New Roman"/>
                <a:sym typeface="Times New Roman"/>
              </a:rPr>
              <a:t>Ellerbe</a:t>
            </a:r>
          </a:p>
        </p:txBody>
      </p:sp>
      <p:pic>
        <p:nvPicPr>
          <p:cNvPr id="314" name="Shape 314"/>
          <p:cNvPicPr preferRelativeResize="0"/>
          <p:nvPr/>
        </p:nvPicPr>
        <p:blipFill rotWithShape="1">
          <a:blip r:embed="rId5">
            <a:alphaModFix/>
          </a:blip>
          <a:srcRect/>
          <a:stretch/>
        </p:blipFill>
        <p:spPr>
          <a:xfrm>
            <a:off x="429768" y="2166925"/>
            <a:ext cx="3913631" cy="2935223"/>
          </a:xfrm>
          <a:prstGeom prst="rect">
            <a:avLst/>
          </a:prstGeom>
          <a:noFill/>
          <a:ln w="9525" cap="flat" cmpd="sng">
            <a:solidFill>
              <a:schemeClr val="dk1"/>
            </a:solidFill>
            <a:prstDash val="solid"/>
            <a:round/>
            <a:headEnd type="none" w="med" len="med"/>
            <a:tailEnd type="none" w="med" len="med"/>
          </a:ln>
        </p:spPr>
      </p:pic>
      <p:sp>
        <p:nvSpPr>
          <p:cNvPr id="3" name="TextBox 2"/>
          <p:cNvSpPr txBox="1"/>
          <p:nvPr/>
        </p:nvSpPr>
        <p:spPr>
          <a:xfrm>
            <a:off x="4800600" y="1998571"/>
            <a:ext cx="922307" cy="276999"/>
          </a:xfrm>
          <a:prstGeom prst="rect">
            <a:avLst/>
          </a:prstGeom>
          <a:solidFill>
            <a:srgbClr val="FFFFCC"/>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a:t>
            </a:r>
            <a:r>
              <a:rPr lang="en-US" sz="1200" dirty="0" smtClean="0">
                <a:latin typeface="Times New Roman" panose="02020603050405020304" pitchFamily="18" charset="0"/>
                <a:cs typeface="Times New Roman" panose="02020603050405020304" pitchFamily="18" charset="0"/>
              </a:rPr>
              <a:t>tone </a:t>
            </a:r>
            <a:r>
              <a:rPr lang="en-US" sz="1200" dirty="0">
                <a:latin typeface="Times New Roman" panose="02020603050405020304" pitchFamily="18" charset="0"/>
                <a:cs typeface="Times New Roman" panose="02020603050405020304" pitchFamily="18" charset="0"/>
              </a:rPr>
              <a:t>P</a:t>
            </a:r>
            <a:r>
              <a:rPr lang="en-US" sz="1200" dirty="0" smtClean="0">
                <a:latin typeface="Times New Roman" panose="02020603050405020304" pitchFamily="18" charset="0"/>
                <a:cs typeface="Times New Roman" panose="02020603050405020304" pitchFamily="18" charset="0"/>
              </a:rPr>
              <a:t>oint</a:t>
            </a:r>
            <a:endParaRPr lang="en-US" sz="12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7421878" y="3019175"/>
            <a:ext cx="69751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W</a:t>
            </a:r>
            <a:r>
              <a:rPr lang="en-US" sz="1200" dirty="0" smtClean="0">
                <a:latin typeface="Times New Roman" panose="02020603050405020304" pitchFamily="18" charset="0"/>
                <a:cs typeface="Times New Roman" panose="02020603050405020304" pitchFamily="18" charset="0"/>
              </a:rPr>
              <a:t>eight</a:t>
            </a:r>
            <a:endParaRPr lang="en-US" sz="12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7975045" y="3406128"/>
            <a:ext cx="993118" cy="30777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tlatl</a:t>
            </a:r>
            <a:endParaRPr lang="en-US" dirty="0">
              <a:latin typeface="Times New Roman" panose="02020603050405020304" pitchFamily="18" charset="0"/>
              <a:cs typeface="Times New Roman" panose="02020603050405020304" pitchFamily="18" charset="0"/>
            </a:endParaRPr>
          </a:p>
        </p:txBody>
      </p:sp>
      <p:cxnSp>
        <p:nvCxnSpPr>
          <p:cNvPr id="24" name="Straight Connector 23"/>
          <p:cNvCxnSpPr/>
          <p:nvPr/>
        </p:nvCxnSpPr>
        <p:spPr>
          <a:xfrm>
            <a:off x="8248615" y="3166080"/>
            <a:ext cx="0" cy="2438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Shape 260"/>
          <p:cNvSpPr txBox="1"/>
          <p:nvPr/>
        </p:nvSpPr>
        <p:spPr>
          <a:xfrm rot="-5400000">
            <a:off x="7903369" y="2888526"/>
            <a:ext cx="1749127"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smtClean="0">
                <a:solidFill>
                  <a:schemeClr val="dk1"/>
                </a:solidFill>
                <a:latin typeface="Times New Roman"/>
                <a:ea typeface="Times New Roman"/>
                <a:cs typeface="Times New Roman"/>
                <a:sym typeface="Times New Roman"/>
              </a:rPr>
              <a:t>Artwork by Paula</a:t>
            </a:r>
            <a:r>
              <a:rPr lang="en-US" sz="1000" b="0" i="0" u="none" strike="noStrike" cap="none" dirty="0" smtClean="0">
                <a:solidFill>
                  <a:schemeClr val="dk1"/>
                </a:solidFill>
                <a:latin typeface="Times New Roman"/>
                <a:ea typeface="Times New Roman"/>
                <a:cs typeface="Times New Roman"/>
                <a:sym typeface="Times New Roman"/>
              </a:rPr>
              <a:t> McIver</a:t>
            </a:r>
            <a:endParaRPr lang="en-US" sz="10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p:nvPr/>
        </p:nvSpPr>
        <p:spPr>
          <a:xfrm>
            <a:off x="304801" y="76200"/>
            <a:ext cx="86105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4400" b="1" i="0" u="none" strike="noStrike" cap="none" baseline="0">
                <a:solidFill>
                  <a:schemeClr val="dk1"/>
                </a:solidFill>
                <a:latin typeface="Radley"/>
                <a:ea typeface="Radley"/>
                <a:cs typeface="Radley"/>
                <a:sym typeface="Radley"/>
              </a:rPr>
              <a:t>Poverty Point</a:t>
            </a:r>
          </a:p>
        </p:txBody>
      </p:sp>
      <p:sp>
        <p:nvSpPr>
          <p:cNvPr id="93" name="Shape 93"/>
          <p:cNvSpPr txBox="1"/>
          <p:nvPr/>
        </p:nvSpPr>
        <p:spPr>
          <a:xfrm rot="-5400000">
            <a:off x="7207180" y="5317569"/>
            <a:ext cx="1615439"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a:solidFill>
                  <a:schemeClr val="dk1"/>
                </a:solidFill>
                <a:latin typeface="Times New Roman"/>
                <a:ea typeface="Times New Roman"/>
                <a:cs typeface="Times New Roman"/>
                <a:sym typeface="Times New Roman"/>
              </a:rPr>
              <a:t>Picture by Herb Roe</a:t>
            </a:r>
          </a:p>
        </p:txBody>
      </p:sp>
      <p:sp>
        <p:nvSpPr>
          <p:cNvPr id="94" name="Shape 94"/>
          <p:cNvSpPr txBox="1"/>
          <p:nvPr/>
        </p:nvSpPr>
        <p:spPr>
          <a:xfrm>
            <a:off x="1752600" y="6227085"/>
            <a:ext cx="5625175"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Poverty Point at 1200 B.C.</a:t>
            </a:r>
          </a:p>
        </p:txBody>
      </p:sp>
      <p:pic>
        <p:nvPicPr>
          <p:cNvPr id="95" name="Shape 9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19200" y="1077380"/>
            <a:ext cx="6643315" cy="5093208"/>
          </a:xfrm>
          <a:prstGeom prst="rect">
            <a:avLst/>
          </a:prstGeom>
          <a:noFill/>
          <a:ln w="9525" cap="flat" cmpd="sng">
            <a:solidFill>
              <a:schemeClr val="dk1"/>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p:nvPr/>
        </p:nvSpPr>
        <p:spPr>
          <a:xfrm>
            <a:off x="1295400" y="6227085"/>
            <a:ext cx="658008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Groundstone gorgets</a:t>
            </a:r>
          </a:p>
        </p:txBody>
      </p:sp>
      <p:pic>
        <p:nvPicPr>
          <p:cNvPr id="321" name="Shape 3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38800" y="1807209"/>
            <a:ext cx="3106544" cy="3086240"/>
          </a:xfrm>
          <a:prstGeom prst="rect">
            <a:avLst/>
          </a:prstGeom>
          <a:noFill/>
          <a:ln>
            <a:noFill/>
          </a:ln>
        </p:spPr>
      </p:pic>
      <p:pic>
        <p:nvPicPr>
          <p:cNvPr id="322" name="Shape 32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8420" y="1682819"/>
            <a:ext cx="3756721" cy="3335020"/>
          </a:xfrm>
          <a:prstGeom prst="rect">
            <a:avLst/>
          </a:prstGeom>
          <a:noFill/>
          <a:ln>
            <a:noFill/>
          </a:ln>
        </p:spPr>
      </p:pic>
      <p:cxnSp>
        <p:nvCxnSpPr>
          <p:cNvPr id="323" name="Shape 323"/>
          <p:cNvCxnSpPr/>
          <p:nvPr/>
        </p:nvCxnSpPr>
        <p:spPr>
          <a:xfrm>
            <a:off x="4267200" y="2057400"/>
            <a:ext cx="1600199" cy="609599"/>
          </a:xfrm>
          <a:prstGeom prst="straightConnector1">
            <a:avLst/>
          </a:prstGeom>
          <a:noFill/>
          <a:ln w="28575" cap="flat" cmpd="sng">
            <a:solidFill>
              <a:schemeClr val="dk1"/>
            </a:solidFill>
            <a:prstDash val="solid"/>
            <a:round/>
            <a:headEnd type="none" w="med" len="med"/>
            <a:tailEnd type="stealth" w="lg" len="lg"/>
          </a:ln>
        </p:spPr>
      </p:cxnSp>
      <p:sp>
        <p:nvSpPr>
          <p:cNvPr id="324" name="Shape 324"/>
          <p:cNvSpPr txBox="1"/>
          <p:nvPr/>
        </p:nvSpPr>
        <p:spPr>
          <a:xfrm>
            <a:off x="304801" y="76200"/>
            <a:ext cx="86105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4400" b="1" i="0" u="none" strike="noStrike" cap="none" baseline="0">
                <a:solidFill>
                  <a:schemeClr val="dk1"/>
                </a:solidFill>
                <a:latin typeface="Radley"/>
                <a:ea typeface="Radley"/>
                <a:cs typeface="Radley"/>
                <a:sym typeface="Radley"/>
              </a:rPr>
              <a:t>Poverty Point</a:t>
            </a:r>
          </a:p>
        </p:txBody>
      </p:sp>
      <p:sp>
        <p:nvSpPr>
          <p:cNvPr id="325" name="Shape 325"/>
          <p:cNvSpPr txBox="1"/>
          <p:nvPr/>
        </p:nvSpPr>
        <p:spPr>
          <a:xfrm>
            <a:off x="6629400" y="4894728"/>
            <a:ext cx="1752600" cy="28687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a:t>
            </a:r>
            <a:r>
              <a:rPr lang="en-US" sz="1000" b="0" i="0" u="none" strike="noStrike" cap="none" baseline="0" dirty="0" smtClean="0">
                <a:solidFill>
                  <a:schemeClr val="dk1"/>
                </a:solidFill>
                <a:latin typeface="Times New Roman"/>
                <a:ea typeface="Times New Roman"/>
                <a:cs typeface="Times New Roman"/>
                <a:sym typeface="Times New Roman"/>
              </a:rPr>
              <a:t>© Jenny </a:t>
            </a:r>
            <a:r>
              <a:rPr lang="en-US" sz="1000" b="0" i="0" u="none" strike="noStrike" cap="none" baseline="0" dirty="0">
                <a:solidFill>
                  <a:schemeClr val="dk1"/>
                </a:solidFill>
                <a:latin typeface="Times New Roman"/>
                <a:ea typeface="Times New Roman"/>
                <a:cs typeface="Times New Roman"/>
                <a:sym typeface="Times New Roman"/>
              </a:rPr>
              <a:t>Ellerbe</a:t>
            </a: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p:nvPr/>
        </p:nvSpPr>
        <p:spPr>
          <a:xfrm>
            <a:off x="1295400" y="6227085"/>
            <a:ext cx="658008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Groundstone plummets</a:t>
            </a:r>
          </a:p>
        </p:txBody>
      </p:sp>
      <p:sp>
        <p:nvSpPr>
          <p:cNvPr id="332" name="Shape 332"/>
          <p:cNvSpPr txBox="1"/>
          <p:nvPr/>
        </p:nvSpPr>
        <p:spPr>
          <a:xfrm>
            <a:off x="304801" y="76200"/>
            <a:ext cx="86105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4400" b="1" i="0" u="none" strike="noStrike" cap="none" baseline="0">
                <a:solidFill>
                  <a:schemeClr val="dk1"/>
                </a:solidFill>
                <a:latin typeface="Radley"/>
                <a:ea typeface="Radley"/>
                <a:cs typeface="Radley"/>
                <a:sym typeface="Radley"/>
              </a:rPr>
              <a:t>Poverty Point</a:t>
            </a:r>
          </a:p>
        </p:txBody>
      </p:sp>
      <p:pic>
        <p:nvPicPr>
          <p:cNvPr id="333" name="Shape 3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33000" y="1250870"/>
            <a:ext cx="5067505" cy="4358640"/>
          </a:xfrm>
          <a:prstGeom prst="rect">
            <a:avLst/>
          </a:prstGeom>
          <a:noFill/>
          <a:ln>
            <a:noFill/>
          </a:ln>
        </p:spPr>
      </p:pic>
      <p:sp>
        <p:nvSpPr>
          <p:cNvPr id="334" name="Shape 334"/>
          <p:cNvSpPr txBox="1"/>
          <p:nvPr/>
        </p:nvSpPr>
        <p:spPr>
          <a:xfrm>
            <a:off x="5410200" y="4562130"/>
            <a:ext cx="1828800" cy="23847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a:t>
            </a:r>
            <a:r>
              <a:rPr lang="en-US" sz="1000" b="0" i="0" u="none" strike="noStrike" cap="none" baseline="0" dirty="0" smtClean="0">
                <a:solidFill>
                  <a:schemeClr val="dk1"/>
                </a:solidFill>
                <a:latin typeface="Times New Roman"/>
                <a:ea typeface="Times New Roman"/>
                <a:cs typeface="Times New Roman"/>
                <a:sym typeface="Times New Roman"/>
              </a:rPr>
              <a:t>© Jenny </a:t>
            </a:r>
            <a:r>
              <a:rPr lang="en-US" sz="1000" b="0" i="0" u="none" strike="noStrike" cap="none" baseline="0" dirty="0">
                <a:solidFill>
                  <a:schemeClr val="dk1"/>
                </a:solidFill>
                <a:latin typeface="Times New Roman"/>
                <a:ea typeface="Times New Roman"/>
                <a:cs typeface="Times New Roman"/>
                <a:sym typeface="Times New Roman"/>
              </a:rPr>
              <a:t>Ellerbe</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p:nvPr/>
        </p:nvSpPr>
        <p:spPr>
          <a:xfrm>
            <a:off x="1295400" y="6227085"/>
            <a:ext cx="658008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Groundstone celts</a:t>
            </a:r>
          </a:p>
        </p:txBody>
      </p:sp>
      <p:sp>
        <p:nvSpPr>
          <p:cNvPr id="341" name="Shape 341"/>
          <p:cNvSpPr txBox="1"/>
          <p:nvPr/>
        </p:nvSpPr>
        <p:spPr>
          <a:xfrm>
            <a:off x="304801" y="76200"/>
            <a:ext cx="86105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4400" b="1" i="0" u="none" strike="noStrike" cap="none" baseline="0">
                <a:solidFill>
                  <a:schemeClr val="dk1"/>
                </a:solidFill>
                <a:latin typeface="Radley"/>
                <a:ea typeface="Radley"/>
                <a:cs typeface="Radley"/>
                <a:sym typeface="Radley"/>
              </a:rPr>
              <a:t>Poverty Point</a:t>
            </a:r>
          </a:p>
        </p:txBody>
      </p:sp>
      <p:pic>
        <p:nvPicPr>
          <p:cNvPr id="342" name="Shape 3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28800" y="954024"/>
            <a:ext cx="5413247" cy="4946903"/>
          </a:xfrm>
          <a:prstGeom prst="rect">
            <a:avLst/>
          </a:prstGeom>
          <a:noFill/>
          <a:ln>
            <a:noFill/>
          </a:ln>
        </p:spPr>
      </p:pic>
      <p:sp>
        <p:nvSpPr>
          <p:cNvPr id="343" name="Shape 343"/>
          <p:cNvSpPr txBox="1"/>
          <p:nvPr/>
        </p:nvSpPr>
        <p:spPr>
          <a:xfrm>
            <a:off x="6629400" y="5334000"/>
            <a:ext cx="1676400" cy="30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a:t>
            </a:r>
            <a:r>
              <a:rPr lang="en-US" sz="1000" b="0" i="0" u="none" strike="noStrike" cap="none" baseline="0" dirty="0" smtClean="0">
                <a:solidFill>
                  <a:schemeClr val="dk1"/>
                </a:solidFill>
                <a:latin typeface="Times New Roman"/>
                <a:ea typeface="Times New Roman"/>
                <a:cs typeface="Times New Roman"/>
                <a:sym typeface="Times New Roman"/>
              </a:rPr>
              <a:t>© Jenny </a:t>
            </a:r>
            <a:r>
              <a:rPr lang="en-US" sz="1000" b="0" i="0" u="none" strike="noStrike" cap="none" baseline="0" dirty="0">
                <a:solidFill>
                  <a:schemeClr val="dk1"/>
                </a:solidFill>
                <a:latin typeface="Times New Roman"/>
                <a:ea typeface="Times New Roman"/>
                <a:cs typeface="Times New Roman"/>
                <a:sym typeface="Times New Roman"/>
              </a:rPr>
              <a:t>Ellerbe</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p:nvPr/>
        </p:nvSpPr>
        <p:spPr>
          <a:xfrm>
            <a:off x="1295400" y="6227085"/>
            <a:ext cx="658008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Red jasper owl pendants</a:t>
            </a:r>
          </a:p>
        </p:txBody>
      </p:sp>
      <p:pic>
        <p:nvPicPr>
          <p:cNvPr id="350" name="Shape 35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9600" y="4897825"/>
            <a:ext cx="3653863" cy="1121975"/>
          </a:xfrm>
          <a:prstGeom prst="rect">
            <a:avLst/>
          </a:prstGeom>
          <a:noFill/>
          <a:ln>
            <a:noFill/>
          </a:ln>
        </p:spPr>
      </p:pic>
      <p:sp>
        <p:nvSpPr>
          <p:cNvPr id="351" name="Shape 351"/>
          <p:cNvSpPr txBox="1"/>
          <p:nvPr/>
        </p:nvSpPr>
        <p:spPr>
          <a:xfrm>
            <a:off x="304801" y="76200"/>
            <a:ext cx="86105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4400" b="1" i="0" u="none" strike="noStrike" cap="none" baseline="0">
                <a:solidFill>
                  <a:schemeClr val="dk1"/>
                </a:solidFill>
                <a:latin typeface="Radley"/>
                <a:ea typeface="Radley"/>
                <a:cs typeface="Radley"/>
                <a:sym typeface="Radley"/>
              </a:rPr>
              <a:t>Poverty Point</a:t>
            </a:r>
          </a:p>
        </p:txBody>
      </p:sp>
      <p:pic>
        <p:nvPicPr>
          <p:cNvPr id="352" name="Shape 352"/>
          <p:cNvPicPr preferRelativeResize="0"/>
          <p:nvPr/>
        </p:nvPicPr>
        <p:blipFill rotWithShape="1">
          <a:blip r:embed="rId4">
            <a:alphaModFix/>
          </a:blip>
          <a:srcRect/>
          <a:stretch/>
        </p:blipFill>
        <p:spPr>
          <a:xfrm>
            <a:off x="1828800" y="1674231"/>
            <a:ext cx="5486399" cy="3316223"/>
          </a:xfrm>
          <a:prstGeom prst="rect">
            <a:avLst/>
          </a:prstGeom>
          <a:noFill/>
          <a:ln>
            <a:noFill/>
          </a:ln>
        </p:spPr>
      </p:pic>
      <p:sp>
        <p:nvSpPr>
          <p:cNvPr id="353" name="Shape 353"/>
          <p:cNvSpPr txBox="1"/>
          <p:nvPr/>
        </p:nvSpPr>
        <p:spPr>
          <a:xfrm>
            <a:off x="5950976" y="4897825"/>
            <a:ext cx="1745224" cy="2999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a:t>
            </a:r>
            <a:r>
              <a:rPr lang="en-US" sz="1000" b="0" i="0" u="none" strike="noStrike" cap="none" baseline="0" dirty="0" smtClean="0">
                <a:solidFill>
                  <a:schemeClr val="dk1"/>
                </a:solidFill>
                <a:latin typeface="Times New Roman"/>
                <a:ea typeface="Times New Roman"/>
                <a:cs typeface="Times New Roman"/>
                <a:sym typeface="Times New Roman"/>
              </a:rPr>
              <a:t>© Jenny </a:t>
            </a:r>
            <a:r>
              <a:rPr lang="en-US" sz="1000" b="0" i="0" u="none" strike="noStrike" cap="none" baseline="0" dirty="0">
                <a:solidFill>
                  <a:schemeClr val="dk1"/>
                </a:solidFill>
                <a:latin typeface="Times New Roman"/>
                <a:ea typeface="Times New Roman"/>
                <a:cs typeface="Times New Roman"/>
                <a:sym typeface="Times New Roman"/>
              </a:rPr>
              <a:t>Ellerbe</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p:nvPr/>
        </p:nvSpPr>
        <p:spPr>
          <a:xfrm>
            <a:off x="1295400" y="6227085"/>
            <a:ext cx="658008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Red jasper beads</a:t>
            </a:r>
          </a:p>
        </p:txBody>
      </p:sp>
      <p:sp>
        <p:nvSpPr>
          <p:cNvPr id="360" name="Shape 360"/>
          <p:cNvSpPr txBox="1"/>
          <p:nvPr/>
        </p:nvSpPr>
        <p:spPr>
          <a:xfrm>
            <a:off x="304801" y="76200"/>
            <a:ext cx="86105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4400" b="1" i="0" u="none" strike="noStrike" cap="none" baseline="0">
                <a:solidFill>
                  <a:schemeClr val="dk1"/>
                </a:solidFill>
                <a:latin typeface="Radley"/>
                <a:ea typeface="Radley"/>
                <a:cs typeface="Radley"/>
                <a:sym typeface="Radley"/>
              </a:rPr>
              <a:t>Poverty Point</a:t>
            </a:r>
          </a:p>
        </p:txBody>
      </p:sp>
      <p:pic>
        <p:nvPicPr>
          <p:cNvPr id="361" name="Shape 36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51709" y="1634490"/>
            <a:ext cx="4640579" cy="3589019"/>
          </a:xfrm>
          <a:prstGeom prst="rect">
            <a:avLst/>
          </a:prstGeom>
          <a:noFill/>
          <a:ln>
            <a:noFill/>
          </a:ln>
        </p:spPr>
      </p:pic>
      <p:sp>
        <p:nvSpPr>
          <p:cNvPr id="362" name="Shape 362"/>
          <p:cNvSpPr txBox="1"/>
          <p:nvPr/>
        </p:nvSpPr>
        <p:spPr>
          <a:xfrm>
            <a:off x="5950976" y="4897824"/>
            <a:ext cx="1704466" cy="24833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a:t>
            </a:r>
            <a:r>
              <a:rPr lang="en-US" sz="1000" b="0" i="0" u="none" strike="noStrike" cap="none" baseline="0" dirty="0" smtClean="0">
                <a:solidFill>
                  <a:schemeClr val="dk1"/>
                </a:solidFill>
                <a:latin typeface="Times New Roman"/>
                <a:ea typeface="Times New Roman"/>
                <a:cs typeface="Times New Roman"/>
                <a:sym typeface="Times New Roman"/>
              </a:rPr>
              <a:t>© Jenny </a:t>
            </a:r>
            <a:r>
              <a:rPr lang="en-US" sz="1000" b="0" i="0" u="none" strike="noStrike" cap="none" baseline="0" dirty="0">
                <a:solidFill>
                  <a:schemeClr val="dk1"/>
                </a:solidFill>
                <a:latin typeface="Times New Roman"/>
                <a:ea typeface="Times New Roman"/>
                <a:cs typeface="Times New Roman"/>
                <a:sym typeface="Times New Roman"/>
              </a:rPr>
              <a:t>Ellerbe</a:t>
            </a: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p:nvPr/>
        </p:nvSpPr>
        <p:spPr>
          <a:xfrm>
            <a:off x="1295400" y="6227085"/>
            <a:ext cx="658008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Stone bowl</a:t>
            </a:r>
          </a:p>
        </p:txBody>
      </p:sp>
      <p:sp>
        <p:nvSpPr>
          <p:cNvPr id="369" name="Shape 369"/>
          <p:cNvSpPr txBox="1"/>
          <p:nvPr/>
        </p:nvSpPr>
        <p:spPr>
          <a:xfrm>
            <a:off x="6629400" y="5468778"/>
            <a:ext cx="1705916"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a:t>
            </a:r>
            <a:r>
              <a:rPr lang="en-US" sz="1000" b="0" i="0" u="none" strike="noStrike" cap="none" baseline="0" dirty="0" smtClean="0">
                <a:solidFill>
                  <a:schemeClr val="dk1"/>
                </a:solidFill>
                <a:latin typeface="Times New Roman"/>
                <a:ea typeface="Times New Roman"/>
                <a:cs typeface="Times New Roman"/>
                <a:sym typeface="Times New Roman"/>
              </a:rPr>
              <a:t>© Jenny </a:t>
            </a:r>
            <a:r>
              <a:rPr lang="en-US" sz="1000" b="0" i="0" u="none" strike="noStrike" cap="none" baseline="0" dirty="0">
                <a:solidFill>
                  <a:schemeClr val="dk1"/>
                </a:solidFill>
                <a:latin typeface="Times New Roman"/>
                <a:ea typeface="Times New Roman"/>
                <a:cs typeface="Times New Roman"/>
                <a:sym typeface="Times New Roman"/>
              </a:rPr>
              <a:t>Ellerbe</a:t>
            </a:r>
          </a:p>
        </p:txBody>
      </p:sp>
      <p:sp>
        <p:nvSpPr>
          <p:cNvPr id="370" name="Shape 370"/>
          <p:cNvSpPr txBox="1"/>
          <p:nvPr/>
        </p:nvSpPr>
        <p:spPr>
          <a:xfrm>
            <a:off x="304801" y="76200"/>
            <a:ext cx="86105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4400" b="1" i="0" u="none" strike="noStrike" cap="none" baseline="0">
                <a:solidFill>
                  <a:schemeClr val="dk1"/>
                </a:solidFill>
                <a:latin typeface="Radley"/>
                <a:ea typeface="Radley"/>
                <a:cs typeface="Radley"/>
                <a:sym typeface="Radley"/>
              </a:rPr>
              <a:t>Poverty Point</a:t>
            </a:r>
          </a:p>
        </p:txBody>
      </p:sp>
      <p:pic>
        <p:nvPicPr>
          <p:cNvPr id="371" name="Shape 371"/>
          <p:cNvPicPr preferRelativeResize="0"/>
          <p:nvPr/>
        </p:nvPicPr>
        <p:blipFill rotWithShape="1">
          <a:blip r:embed="rId3">
            <a:alphaModFix/>
          </a:blip>
          <a:srcRect/>
          <a:stretch/>
        </p:blipFill>
        <p:spPr>
          <a:xfrm>
            <a:off x="1219200" y="969930"/>
            <a:ext cx="6748271" cy="449884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p:nvPr/>
        </p:nvSpPr>
        <p:spPr>
          <a:xfrm>
            <a:off x="1295400" y="6227085"/>
            <a:ext cx="658008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Stone microliths</a:t>
            </a:r>
          </a:p>
        </p:txBody>
      </p:sp>
      <p:sp>
        <p:nvSpPr>
          <p:cNvPr id="378" name="Shape 378"/>
          <p:cNvSpPr txBox="1"/>
          <p:nvPr/>
        </p:nvSpPr>
        <p:spPr>
          <a:xfrm>
            <a:off x="6759017" y="5515687"/>
            <a:ext cx="1705916"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a:t>
            </a:r>
            <a:r>
              <a:rPr lang="en-US" sz="1000" b="0" i="0" u="none" strike="noStrike" cap="none" baseline="0" dirty="0" smtClean="0">
                <a:solidFill>
                  <a:schemeClr val="dk1"/>
                </a:solidFill>
                <a:latin typeface="Times New Roman"/>
                <a:ea typeface="Times New Roman"/>
                <a:cs typeface="Times New Roman"/>
                <a:sym typeface="Times New Roman"/>
              </a:rPr>
              <a:t>© Jenny </a:t>
            </a:r>
            <a:r>
              <a:rPr lang="en-US" sz="1000" b="0" i="0" u="none" strike="noStrike" cap="none" baseline="0" dirty="0">
                <a:solidFill>
                  <a:schemeClr val="dk1"/>
                </a:solidFill>
                <a:latin typeface="Times New Roman"/>
                <a:ea typeface="Times New Roman"/>
                <a:cs typeface="Times New Roman"/>
                <a:sym typeface="Times New Roman"/>
              </a:rPr>
              <a:t>Ellerbe</a:t>
            </a:r>
          </a:p>
        </p:txBody>
      </p:sp>
      <p:sp>
        <p:nvSpPr>
          <p:cNvPr id="379" name="Shape 379"/>
          <p:cNvSpPr txBox="1"/>
          <p:nvPr/>
        </p:nvSpPr>
        <p:spPr>
          <a:xfrm>
            <a:off x="304801" y="76200"/>
            <a:ext cx="86105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4400" b="1" i="0" u="none" strike="noStrike" cap="none" baseline="0">
                <a:solidFill>
                  <a:schemeClr val="dk1"/>
                </a:solidFill>
                <a:latin typeface="Radley"/>
                <a:ea typeface="Radley"/>
                <a:cs typeface="Radley"/>
                <a:sym typeface="Radley"/>
              </a:rPr>
              <a:t>Poverty Point</a:t>
            </a:r>
          </a:p>
        </p:txBody>
      </p:sp>
      <p:pic>
        <p:nvPicPr>
          <p:cNvPr id="380" name="Shape 38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57400" y="1807243"/>
            <a:ext cx="4980431" cy="3249167"/>
          </a:xfrm>
          <a:prstGeom prst="rect">
            <a:avLst/>
          </a:prstGeom>
          <a:noFill/>
          <a:ln>
            <a:noFill/>
          </a:ln>
        </p:spPr>
      </p:pic>
      <p:sp>
        <p:nvSpPr>
          <p:cNvPr id="381" name="Shape 381"/>
          <p:cNvSpPr txBox="1"/>
          <p:nvPr/>
        </p:nvSpPr>
        <p:spPr>
          <a:xfrm>
            <a:off x="685800" y="2971798"/>
            <a:ext cx="911274"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a:solidFill>
                  <a:schemeClr val="dk1"/>
                </a:solidFill>
                <a:latin typeface="Times New Roman"/>
                <a:ea typeface="Times New Roman"/>
                <a:cs typeface="Times New Roman"/>
                <a:sym typeface="Times New Roman"/>
              </a:rPr>
              <a:t>microdrills</a:t>
            </a:r>
          </a:p>
        </p:txBody>
      </p:sp>
      <p:sp>
        <p:nvSpPr>
          <p:cNvPr id="382" name="Shape 382"/>
          <p:cNvSpPr txBox="1"/>
          <p:nvPr/>
        </p:nvSpPr>
        <p:spPr>
          <a:xfrm>
            <a:off x="6633839" y="3690607"/>
            <a:ext cx="854721"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1" i="0" u="none" strike="noStrike" cap="none" baseline="0">
                <a:solidFill>
                  <a:schemeClr val="dk1"/>
                </a:solidFill>
                <a:latin typeface="Times New Roman"/>
                <a:ea typeface="Times New Roman"/>
                <a:cs typeface="Times New Roman"/>
                <a:sym typeface="Times New Roman"/>
              </a:rPr>
              <a:t>microblades</a:t>
            </a:r>
          </a:p>
        </p:txBody>
      </p:sp>
      <p:cxnSp>
        <p:nvCxnSpPr>
          <p:cNvPr id="383" name="Shape 383"/>
          <p:cNvCxnSpPr/>
          <p:nvPr/>
        </p:nvCxnSpPr>
        <p:spPr>
          <a:xfrm rot="10800000" flipH="1">
            <a:off x="1676400" y="2590800"/>
            <a:ext cx="863045" cy="519498"/>
          </a:xfrm>
          <a:prstGeom prst="straightConnector1">
            <a:avLst/>
          </a:prstGeom>
          <a:noFill/>
          <a:ln w="28575" cap="flat" cmpd="sng">
            <a:solidFill>
              <a:schemeClr val="dk1"/>
            </a:solidFill>
            <a:prstDash val="solid"/>
            <a:round/>
            <a:headEnd type="none" w="med" len="med"/>
            <a:tailEnd type="stealth" w="lg" len="lg"/>
          </a:ln>
        </p:spPr>
      </p:cxnSp>
      <p:cxnSp>
        <p:nvCxnSpPr>
          <p:cNvPr id="384" name="Shape 384"/>
          <p:cNvCxnSpPr/>
          <p:nvPr/>
        </p:nvCxnSpPr>
        <p:spPr>
          <a:xfrm>
            <a:off x="1676400" y="3110298"/>
            <a:ext cx="863045" cy="394899"/>
          </a:xfrm>
          <a:prstGeom prst="straightConnector1">
            <a:avLst/>
          </a:prstGeom>
          <a:noFill/>
          <a:ln w="28575" cap="flat" cmpd="sng">
            <a:solidFill>
              <a:schemeClr val="dk1"/>
            </a:solidFill>
            <a:prstDash val="solid"/>
            <a:round/>
            <a:headEnd type="none" w="med" len="med"/>
            <a:tailEnd type="stealth" w="lg" len="lg"/>
          </a:ln>
        </p:spPr>
      </p:cxnSp>
      <p:cxnSp>
        <p:nvCxnSpPr>
          <p:cNvPr id="385" name="Shape 385"/>
          <p:cNvCxnSpPr/>
          <p:nvPr/>
        </p:nvCxnSpPr>
        <p:spPr>
          <a:xfrm>
            <a:off x="1676400" y="3110298"/>
            <a:ext cx="863045" cy="1309300"/>
          </a:xfrm>
          <a:prstGeom prst="straightConnector1">
            <a:avLst/>
          </a:prstGeom>
          <a:noFill/>
          <a:ln w="28575" cap="flat" cmpd="sng">
            <a:solidFill>
              <a:schemeClr val="dk1"/>
            </a:solidFill>
            <a:prstDash val="solid"/>
            <a:round/>
            <a:headEnd type="none" w="med" len="med"/>
            <a:tailEnd type="stealth" w="lg" len="lg"/>
          </a:ln>
        </p:spPr>
      </p:cxn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p:nvPr/>
        </p:nvSpPr>
        <p:spPr>
          <a:xfrm>
            <a:off x="1295400" y="6227085"/>
            <a:ext cx="658008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Poverty Point Objects (PPOs)</a:t>
            </a:r>
          </a:p>
        </p:txBody>
      </p:sp>
      <p:sp>
        <p:nvSpPr>
          <p:cNvPr id="392" name="Shape 392"/>
          <p:cNvSpPr txBox="1"/>
          <p:nvPr/>
        </p:nvSpPr>
        <p:spPr>
          <a:xfrm>
            <a:off x="6781800" y="5563683"/>
            <a:ext cx="1737841" cy="22751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Photographs </a:t>
            </a:r>
            <a:r>
              <a:rPr lang="en-US" sz="1000" b="0" i="0" u="none" strike="noStrike" cap="none" baseline="0" dirty="0" smtClean="0">
                <a:solidFill>
                  <a:schemeClr val="dk1"/>
                </a:solidFill>
                <a:latin typeface="Times New Roman"/>
                <a:ea typeface="Times New Roman"/>
                <a:cs typeface="Times New Roman"/>
                <a:sym typeface="Times New Roman"/>
              </a:rPr>
              <a:t>© Jenny </a:t>
            </a:r>
            <a:r>
              <a:rPr lang="en-US" sz="1000" b="0" i="0" u="none" strike="noStrike" cap="none" baseline="0" dirty="0">
                <a:solidFill>
                  <a:schemeClr val="dk1"/>
                </a:solidFill>
                <a:latin typeface="Times New Roman"/>
                <a:ea typeface="Times New Roman"/>
                <a:cs typeface="Times New Roman"/>
                <a:sym typeface="Times New Roman"/>
              </a:rPr>
              <a:t>Ellerbe</a:t>
            </a:r>
          </a:p>
        </p:txBody>
      </p:sp>
      <p:sp>
        <p:nvSpPr>
          <p:cNvPr id="393" name="Shape 393"/>
          <p:cNvSpPr txBox="1"/>
          <p:nvPr/>
        </p:nvSpPr>
        <p:spPr>
          <a:xfrm>
            <a:off x="304801" y="76200"/>
            <a:ext cx="86105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4400" b="1" i="0" u="none" strike="noStrike" cap="none" baseline="0">
                <a:solidFill>
                  <a:schemeClr val="dk1"/>
                </a:solidFill>
                <a:latin typeface="Radley"/>
                <a:ea typeface="Radley"/>
                <a:cs typeface="Radley"/>
                <a:sym typeface="Radley"/>
              </a:rPr>
              <a:t>Poverty Point</a:t>
            </a:r>
          </a:p>
        </p:txBody>
      </p:sp>
      <p:pic>
        <p:nvPicPr>
          <p:cNvPr id="394" name="Shape 39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01345" y="2008953"/>
            <a:ext cx="4265676" cy="2843784"/>
          </a:xfrm>
          <a:prstGeom prst="rect">
            <a:avLst/>
          </a:prstGeom>
          <a:noFill/>
          <a:ln w="9525" cap="flat" cmpd="sng">
            <a:solidFill>
              <a:schemeClr val="dk1"/>
            </a:solidFill>
            <a:prstDash val="solid"/>
            <a:round/>
            <a:headEnd type="none" w="med" len="med"/>
            <a:tailEnd type="none" w="med" len="med"/>
          </a:ln>
        </p:spPr>
      </p:pic>
      <p:pic>
        <p:nvPicPr>
          <p:cNvPr id="395" name="Shape 39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191000" y="1302580"/>
            <a:ext cx="4325994" cy="4261103"/>
          </a:xfrm>
          <a:prstGeom prst="rect">
            <a:avLst/>
          </a:prstGeom>
          <a:noFill/>
          <a:ln w="9525" cap="flat" cmpd="sng">
            <a:solidFill>
              <a:schemeClr val="dk1"/>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p:nvPr/>
        </p:nvSpPr>
        <p:spPr>
          <a:xfrm>
            <a:off x="1295400" y="6227085"/>
            <a:ext cx="658008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Clay figures</a:t>
            </a:r>
          </a:p>
        </p:txBody>
      </p:sp>
      <p:sp>
        <p:nvSpPr>
          <p:cNvPr id="402" name="Shape 402"/>
          <p:cNvSpPr txBox="1"/>
          <p:nvPr/>
        </p:nvSpPr>
        <p:spPr>
          <a:xfrm>
            <a:off x="6781800" y="5059680"/>
            <a:ext cx="1797836" cy="2743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a:t>
            </a:r>
            <a:r>
              <a:rPr lang="en-US" sz="1000" b="0" i="0" u="none" strike="noStrike" cap="none" baseline="0" dirty="0" smtClean="0">
                <a:solidFill>
                  <a:schemeClr val="dk1"/>
                </a:solidFill>
                <a:latin typeface="Times New Roman"/>
                <a:ea typeface="Times New Roman"/>
                <a:cs typeface="Times New Roman"/>
                <a:sym typeface="Times New Roman"/>
              </a:rPr>
              <a:t>© Jenny </a:t>
            </a:r>
            <a:r>
              <a:rPr lang="en-US" sz="1000" b="0" i="0" u="none" strike="noStrike" cap="none" baseline="0" dirty="0">
                <a:solidFill>
                  <a:schemeClr val="dk1"/>
                </a:solidFill>
                <a:latin typeface="Times New Roman"/>
                <a:ea typeface="Times New Roman"/>
                <a:cs typeface="Times New Roman"/>
                <a:sym typeface="Times New Roman"/>
              </a:rPr>
              <a:t>Ellerbe</a:t>
            </a:r>
          </a:p>
        </p:txBody>
      </p:sp>
      <p:sp>
        <p:nvSpPr>
          <p:cNvPr id="403" name="Shape 403"/>
          <p:cNvSpPr txBox="1"/>
          <p:nvPr/>
        </p:nvSpPr>
        <p:spPr>
          <a:xfrm>
            <a:off x="304801" y="76200"/>
            <a:ext cx="86105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4400" b="1" i="0" u="none" strike="noStrike" cap="none" baseline="0">
                <a:solidFill>
                  <a:schemeClr val="dk1"/>
                </a:solidFill>
                <a:latin typeface="Radley"/>
                <a:ea typeface="Radley"/>
                <a:cs typeface="Radley"/>
                <a:sym typeface="Radley"/>
              </a:rPr>
              <a:t>Poverty Point</a:t>
            </a:r>
          </a:p>
        </p:txBody>
      </p:sp>
      <p:pic>
        <p:nvPicPr>
          <p:cNvPr id="404" name="Shape 404"/>
          <p:cNvPicPr preferRelativeResize="0"/>
          <p:nvPr/>
        </p:nvPicPr>
        <p:blipFill rotWithShape="1">
          <a:blip r:embed="rId3">
            <a:alphaModFix/>
          </a:blip>
          <a:srcRect/>
          <a:stretch/>
        </p:blipFill>
        <p:spPr>
          <a:xfrm>
            <a:off x="685800" y="2060448"/>
            <a:ext cx="7939923" cy="2971799"/>
          </a:xfrm>
          <a:prstGeom prst="rect">
            <a:avLst/>
          </a:prstGeom>
          <a:noFill/>
          <a:ln w="9525" cap="flat" cmpd="sng">
            <a:solidFill>
              <a:schemeClr val="dk1"/>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p:nvPr/>
        </p:nvSpPr>
        <p:spPr>
          <a:xfrm>
            <a:off x="1295400" y="6227085"/>
            <a:ext cx="658008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What we learned from Poverty Point</a:t>
            </a:r>
          </a:p>
        </p:txBody>
      </p:sp>
      <p:sp>
        <p:nvSpPr>
          <p:cNvPr id="411" name="Shape 411"/>
          <p:cNvSpPr txBox="1"/>
          <p:nvPr/>
        </p:nvSpPr>
        <p:spPr>
          <a:xfrm rot="-5400000">
            <a:off x="7029142" y="4633881"/>
            <a:ext cx="2938740" cy="2241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smtClean="0">
                <a:solidFill>
                  <a:schemeClr val="dk1"/>
                </a:solidFill>
                <a:latin typeface="Times New Roman"/>
                <a:ea typeface="Times New Roman"/>
                <a:cs typeface="Times New Roman"/>
                <a:sym typeface="Times New Roman"/>
              </a:rPr>
              <a:t>Photograph © Jenny </a:t>
            </a:r>
            <a:r>
              <a:rPr lang="en-US" sz="1000" b="0" i="0" u="none" strike="noStrike" cap="none" baseline="0" dirty="0">
                <a:solidFill>
                  <a:schemeClr val="dk1"/>
                </a:solidFill>
                <a:latin typeface="Times New Roman"/>
                <a:ea typeface="Times New Roman"/>
                <a:cs typeface="Times New Roman"/>
                <a:sym typeface="Times New Roman"/>
              </a:rPr>
              <a:t>Ellerbe</a:t>
            </a:r>
          </a:p>
        </p:txBody>
      </p:sp>
      <p:sp>
        <p:nvSpPr>
          <p:cNvPr id="412" name="Shape 412"/>
          <p:cNvSpPr txBox="1"/>
          <p:nvPr/>
        </p:nvSpPr>
        <p:spPr>
          <a:xfrm>
            <a:off x="304801" y="76200"/>
            <a:ext cx="86105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4400" b="1" i="0" u="none" strike="noStrike" cap="none" baseline="0">
                <a:solidFill>
                  <a:schemeClr val="dk1"/>
                </a:solidFill>
                <a:latin typeface="Radley"/>
                <a:ea typeface="Radley"/>
                <a:cs typeface="Radley"/>
                <a:sym typeface="Radley"/>
              </a:rPr>
              <a:t>Poverty Point</a:t>
            </a:r>
          </a:p>
        </p:txBody>
      </p:sp>
      <p:pic>
        <p:nvPicPr>
          <p:cNvPr id="413" name="Shape 413"/>
          <p:cNvPicPr preferRelativeResize="0"/>
          <p:nvPr/>
        </p:nvPicPr>
        <p:blipFill rotWithShape="1">
          <a:blip r:embed="rId3">
            <a:alphaModFix/>
          </a:blip>
          <a:srcRect/>
          <a:stretch/>
        </p:blipFill>
        <p:spPr>
          <a:xfrm>
            <a:off x="783335" y="1066800"/>
            <a:ext cx="7598663" cy="5065775"/>
          </a:xfrm>
          <a:prstGeom prst="rect">
            <a:avLst/>
          </a:prstGeom>
          <a:noFill/>
          <a:ln w="9525" cap="flat" cmpd="sng">
            <a:solidFill>
              <a:schemeClr val="dk1"/>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p:nvPr/>
        </p:nvSpPr>
        <p:spPr>
          <a:xfrm>
            <a:off x="1752600" y="6227085"/>
            <a:ext cx="5625175"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Poverty Point people, landscape features and artifacts</a:t>
            </a:r>
          </a:p>
        </p:txBody>
      </p:sp>
      <p:sp>
        <p:nvSpPr>
          <p:cNvPr id="102" name="Shape 102"/>
          <p:cNvSpPr txBox="1"/>
          <p:nvPr/>
        </p:nvSpPr>
        <p:spPr>
          <a:xfrm rot="-5400000">
            <a:off x="7636580" y="5180410"/>
            <a:ext cx="1615439"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a:solidFill>
                  <a:schemeClr val="dk1"/>
                </a:solidFill>
                <a:latin typeface="Times New Roman"/>
                <a:ea typeface="Times New Roman"/>
                <a:cs typeface="Times New Roman"/>
                <a:sym typeface="Times New Roman"/>
              </a:rPr>
              <a:t>Painting by Martin Pate</a:t>
            </a:r>
          </a:p>
        </p:txBody>
      </p:sp>
      <p:pic>
        <p:nvPicPr>
          <p:cNvPr id="103" name="Shape 103"/>
          <p:cNvPicPr preferRelativeResize="0"/>
          <p:nvPr/>
        </p:nvPicPr>
        <p:blipFill rotWithShape="1">
          <a:blip r:embed="rId3">
            <a:alphaModFix/>
          </a:blip>
          <a:srcRect/>
          <a:stretch/>
        </p:blipFill>
        <p:spPr>
          <a:xfrm>
            <a:off x="927301" y="1066800"/>
            <a:ext cx="7365597" cy="4974336"/>
          </a:xfrm>
          <a:prstGeom prst="rect">
            <a:avLst/>
          </a:prstGeom>
          <a:noFill/>
          <a:ln w="9525" cap="flat" cmpd="sng">
            <a:solidFill>
              <a:schemeClr val="dk1"/>
            </a:solidFill>
            <a:prstDash val="solid"/>
            <a:round/>
            <a:headEnd type="none" w="med" len="med"/>
            <a:tailEnd type="none" w="med" len="med"/>
          </a:ln>
        </p:spPr>
      </p:pic>
      <p:sp>
        <p:nvSpPr>
          <p:cNvPr id="104" name="Shape 104"/>
          <p:cNvSpPr txBox="1"/>
          <p:nvPr/>
        </p:nvSpPr>
        <p:spPr>
          <a:xfrm>
            <a:off x="304801" y="76200"/>
            <a:ext cx="86105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4400" b="1" i="0" u="none" strike="noStrike" cap="none" baseline="0">
                <a:solidFill>
                  <a:schemeClr val="dk1"/>
                </a:solidFill>
                <a:latin typeface="Radley"/>
                <a:ea typeface="Radley"/>
                <a:cs typeface="Radley"/>
                <a:sym typeface="Radley"/>
              </a:rPr>
              <a:t>Poverty Point</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p:nvPr/>
        </p:nvSpPr>
        <p:spPr>
          <a:xfrm>
            <a:off x="1676460" y="6227085"/>
            <a:ext cx="5791139"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Poverty Point named a World Heritage Site</a:t>
            </a:r>
          </a:p>
        </p:txBody>
      </p:sp>
      <p:sp>
        <p:nvSpPr>
          <p:cNvPr id="420" name="Shape 420"/>
          <p:cNvSpPr txBox="1"/>
          <p:nvPr/>
        </p:nvSpPr>
        <p:spPr>
          <a:xfrm rot="-5400000">
            <a:off x="6237772" y="3860786"/>
            <a:ext cx="3898887"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Times New Roman"/>
                <a:ea typeface="Times New Roman"/>
                <a:cs typeface="Times New Roman"/>
                <a:sym typeface="Times New Roman"/>
              </a:rPr>
              <a:t>Poverty Point World Heritage Site Plaque, October 11, 2014</a:t>
            </a:r>
          </a:p>
        </p:txBody>
      </p:sp>
      <p:sp>
        <p:nvSpPr>
          <p:cNvPr id="421" name="Shape 421"/>
          <p:cNvSpPr txBox="1"/>
          <p:nvPr/>
        </p:nvSpPr>
        <p:spPr>
          <a:xfrm>
            <a:off x="304801" y="76200"/>
            <a:ext cx="86105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4400" b="1" i="0" u="none" strike="noStrike" cap="none" baseline="0">
                <a:solidFill>
                  <a:schemeClr val="dk1"/>
                </a:solidFill>
                <a:latin typeface="Radley"/>
                <a:ea typeface="Radley"/>
                <a:cs typeface="Radley"/>
                <a:sym typeface="Radley"/>
              </a:rPr>
              <a:t>Poverty Point</a:t>
            </a:r>
          </a:p>
        </p:txBody>
      </p:sp>
      <p:pic>
        <p:nvPicPr>
          <p:cNvPr id="422" name="Shape 4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8200" y="1066800"/>
            <a:ext cx="7205471" cy="4815809"/>
          </a:xfrm>
          <a:prstGeom prst="rect">
            <a:avLst/>
          </a:prstGeom>
          <a:noFill/>
          <a:ln w="9525" cap="flat" cmpd="sng">
            <a:solidFill>
              <a:schemeClr val="dk1"/>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ctrTitle"/>
          </p:nvPr>
        </p:nvSpPr>
        <p:spPr>
          <a:xfrm>
            <a:off x="152400" y="76200"/>
            <a:ext cx="8839199" cy="1311056"/>
          </a:xfrm>
          <a:prstGeom prst="rect">
            <a:avLst/>
          </a:prstGeom>
          <a:noFill/>
          <a:ln>
            <a:noFill/>
          </a:ln>
        </p:spPr>
        <p:txBody>
          <a:bodyPr lIns="91425" tIns="45700" rIns="91425" bIns="45700" anchor="ctr" anchorCtr="0">
            <a:noAutofit/>
          </a:bodyPr>
          <a:lstStyle/>
          <a:p>
            <a:pPr marL="0" marR="0" lvl="0" indent="0" algn="ctr" rtl="0">
              <a:spcBef>
                <a:spcPts val="0"/>
              </a:spcBef>
              <a:buClr>
                <a:srgbClr val="000000"/>
              </a:buClr>
              <a:buSzPct val="25000"/>
              <a:buFont typeface="Radley"/>
              <a:buNone/>
            </a:pPr>
            <a:r>
              <a:rPr lang="en-US" sz="5400" b="1" i="0" u="none" strike="noStrike" cap="none" baseline="0">
                <a:solidFill>
                  <a:srgbClr val="000000"/>
                </a:solidFill>
                <a:latin typeface="Radley"/>
                <a:ea typeface="Radley"/>
                <a:cs typeface="Radley"/>
                <a:sym typeface="Radley"/>
              </a:rPr>
              <a:t>Poverty Point</a:t>
            </a:r>
            <a:br>
              <a:rPr lang="en-US" sz="5400" b="1" i="0" u="none" strike="noStrike" cap="none" baseline="0">
                <a:solidFill>
                  <a:srgbClr val="000000"/>
                </a:solidFill>
                <a:latin typeface="Radley"/>
                <a:ea typeface="Radley"/>
                <a:cs typeface="Radley"/>
                <a:sym typeface="Radley"/>
              </a:rPr>
            </a:br>
            <a:r>
              <a:rPr lang="en-US" sz="3250" b="1" i="0" u="none" strike="noStrike" cap="none" baseline="0">
                <a:solidFill>
                  <a:srgbClr val="000000"/>
                </a:solidFill>
                <a:latin typeface="Radley"/>
                <a:ea typeface="Radley"/>
                <a:cs typeface="Radley"/>
                <a:sym typeface="Radley"/>
              </a:rPr>
              <a:t>1700 B.C. to 1100 B.C</a:t>
            </a:r>
          </a:p>
        </p:txBody>
      </p:sp>
      <p:sp>
        <p:nvSpPr>
          <p:cNvPr id="429" name="Shape 429"/>
          <p:cNvSpPr txBox="1"/>
          <p:nvPr/>
        </p:nvSpPr>
        <p:spPr>
          <a:xfrm>
            <a:off x="528262" y="1387255"/>
            <a:ext cx="8234737" cy="203132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0" i="0" u="none" strike="noStrike" cap="none" baseline="0" dirty="0">
                <a:solidFill>
                  <a:schemeClr val="dk1"/>
                </a:solidFill>
                <a:latin typeface="Times New Roman"/>
                <a:ea typeface="Times New Roman"/>
                <a:cs typeface="Times New Roman"/>
                <a:sym typeface="Times New Roman"/>
              </a:rPr>
              <a:t>This presentation is one in a series of modules about Louisiana archaeology. Each module has a PowerPoint presentation and associated student activities. The series is called “Learn about Louisiana’s Past through Archaeology.”</a:t>
            </a:r>
          </a:p>
          <a:p>
            <a:pPr marL="0" marR="0" lvl="0" indent="0" algn="ctr" rtl="0">
              <a:spcBef>
                <a:spcPts val="0"/>
              </a:spcBef>
              <a:buNone/>
            </a:pPr>
            <a:endParaRPr sz="1400" b="0" i="0" u="none" strike="noStrike" cap="none" baseline="0" dirty="0">
              <a:solidFill>
                <a:schemeClr val="dk1"/>
              </a:solidFill>
              <a:latin typeface="Times New Roman"/>
              <a:ea typeface="Times New Roman"/>
              <a:cs typeface="Times New Roman"/>
              <a:sym typeface="Times New Roman"/>
            </a:endParaRPr>
          </a:p>
          <a:p>
            <a:pPr marL="0" marR="0" lvl="0" indent="0" algn="ctr" rtl="0">
              <a:spcBef>
                <a:spcPts val="0"/>
              </a:spcBef>
              <a:buSzPct val="25000"/>
              <a:buNone/>
            </a:pPr>
            <a:r>
              <a:rPr lang="en-US" sz="1400" b="0" i="0" u="none" strike="noStrike" cap="none" baseline="0" dirty="0">
                <a:solidFill>
                  <a:schemeClr val="dk1"/>
                </a:solidFill>
                <a:latin typeface="Times New Roman"/>
                <a:ea typeface="Times New Roman"/>
                <a:cs typeface="Times New Roman"/>
                <a:sym typeface="Times New Roman"/>
              </a:rPr>
              <a:t>This presentation is intended for educational use. Please use image credits where provided.</a:t>
            </a:r>
          </a:p>
          <a:p>
            <a:pPr marL="0" marR="0" lvl="0" indent="0" algn="ctr" rtl="0">
              <a:spcBef>
                <a:spcPts val="0"/>
              </a:spcBef>
              <a:buNone/>
            </a:pPr>
            <a:endParaRPr sz="1400" b="0" i="0" u="none" strike="noStrike" cap="none" baseline="0" dirty="0">
              <a:solidFill>
                <a:schemeClr val="dk1"/>
              </a:solidFill>
              <a:latin typeface="Times New Roman"/>
              <a:ea typeface="Times New Roman"/>
              <a:cs typeface="Times New Roman"/>
              <a:sym typeface="Times New Roman"/>
            </a:endParaRPr>
          </a:p>
          <a:p>
            <a:pPr marL="0" marR="0" lvl="0" indent="0" algn="ctr" rtl="0">
              <a:spcBef>
                <a:spcPts val="0"/>
              </a:spcBef>
              <a:buSzPct val="25000"/>
              <a:buNone/>
            </a:pPr>
            <a:r>
              <a:rPr lang="en-US" sz="1400" b="0" i="0" u="none" strike="noStrike" cap="none" baseline="0" dirty="0">
                <a:solidFill>
                  <a:schemeClr val="dk1"/>
                </a:solidFill>
                <a:latin typeface="Times New Roman"/>
                <a:ea typeface="Times New Roman"/>
                <a:cs typeface="Times New Roman"/>
                <a:sym typeface="Times New Roman"/>
              </a:rPr>
              <a:t>Please visit the Division of Archaeology website for additional teaching materials and educational resources at: </a:t>
            </a:r>
            <a:r>
              <a:rPr lang="en-US" sz="1400" b="0" i="0" u="sng" strike="noStrike" cap="none" baseline="0" dirty="0" smtClean="0">
                <a:solidFill>
                  <a:schemeClr val="hlink"/>
                </a:solidFill>
                <a:latin typeface="Times New Roman"/>
                <a:ea typeface="Times New Roman"/>
                <a:cs typeface="Times New Roman"/>
                <a:sym typeface="Times New Roman"/>
                <a:hlinkClick r:id="rId3"/>
              </a:rPr>
              <a:t>www.crt.la.gov/DiscoverArchaeology</a:t>
            </a:r>
            <a:r>
              <a:rPr lang="en-US" sz="1400" b="0" i="0" u="none" strike="noStrike" cap="none" baseline="0" dirty="0" smtClean="0">
                <a:solidFill>
                  <a:schemeClr val="dk1"/>
                </a:solidFill>
                <a:latin typeface="Times New Roman"/>
                <a:ea typeface="Times New Roman"/>
                <a:cs typeface="Times New Roman"/>
                <a:sym typeface="Times New Roman"/>
              </a:rPr>
              <a:t>.</a:t>
            </a:r>
            <a:endParaRPr lang="en-US" sz="1400" b="0" i="0" u="none" strike="noStrike" cap="none" baseline="0" dirty="0">
              <a:solidFill>
                <a:schemeClr val="dk1"/>
              </a:solidFill>
              <a:latin typeface="Times New Roman"/>
              <a:ea typeface="Times New Roman"/>
              <a:cs typeface="Times New Roman"/>
              <a:sym typeface="Times New Roman"/>
            </a:endParaRPr>
          </a:p>
          <a:p>
            <a:pPr marL="0" marR="0" lvl="0" indent="0" algn="l" rtl="0">
              <a:spcBef>
                <a:spcPts val="0"/>
              </a:spcBef>
              <a:buNone/>
            </a:pPr>
            <a:endParaRPr sz="1400" b="0" i="0" u="none" strike="noStrike" cap="none" baseline="0" dirty="0">
              <a:solidFill>
                <a:schemeClr val="dk1"/>
              </a:solidFill>
              <a:latin typeface="Times New Roman"/>
              <a:ea typeface="Times New Roman"/>
              <a:cs typeface="Times New Roman"/>
              <a:sym typeface="Times New Roman"/>
            </a:endParaRPr>
          </a:p>
        </p:txBody>
      </p:sp>
      <p:sp>
        <p:nvSpPr>
          <p:cNvPr id="430" name="Shape 430"/>
          <p:cNvSpPr txBox="1"/>
          <p:nvPr/>
        </p:nvSpPr>
        <p:spPr>
          <a:xfrm>
            <a:off x="528262" y="3543300"/>
            <a:ext cx="8082336" cy="138499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1" i="0" u="none" strike="noStrike" cap="none" baseline="0">
                <a:solidFill>
                  <a:schemeClr val="dk1"/>
                </a:solidFill>
                <a:latin typeface="Times New Roman"/>
                <a:ea typeface="Times New Roman"/>
                <a:cs typeface="Times New Roman"/>
                <a:sym typeface="Times New Roman"/>
              </a:rPr>
              <a:t>Presented by:</a:t>
            </a:r>
          </a:p>
          <a:p>
            <a:pPr marL="0" marR="0" lvl="0" indent="0" algn="ctr" rtl="0">
              <a:spcBef>
                <a:spcPts val="0"/>
              </a:spcBef>
              <a:buSzPct val="25000"/>
              <a:buNone/>
            </a:pPr>
            <a:r>
              <a:rPr lang="en-US" sz="1400" b="0" i="0" u="none" strike="noStrike" cap="none" baseline="0">
                <a:solidFill>
                  <a:schemeClr val="dk1"/>
                </a:solidFill>
                <a:latin typeface="Times New Roman"/>
                <a:ea typeface="Times New Roman"/>
                <a:cs typeface="Times New Roman"/>
                <a:sym typeface="Times New Roman"/>
              </a:rPr>
              <a:t>Louisiana Division of Archaeology</a:t>
            </a:r>
          </a:p>
          <a:p>
            <a:pPr marL="0" marR="0" lvl="0" indent="0" algn="ctr" rtl="0">
              <a:spcBef>
                <a:spcPts val="0"/>
              </a:spcBef>
              <a:buSzPct val="25000"/>
              <a:buNone/>
            </a:pPr>
            <a:r>
              <a:rPr lang="en-US" sz="1400" b="0" i="0" u="none" strike="noStrike" cap="none" baseline="0">
                <a:solidFill>
                  <a:schemeClr val="dk1"/>
                </a:solidFill>
                <a:latin typeface="Times New Roman"/>
                <a:ea typeface="Times New Roman"/>
                <a:cs typeface="Times New Roman"/>
                <a:sym typeface="Times New Roman"/>
              </a:rPr>
              <a:t>Office of Cultural Development</a:t>
            </a:r>
          </a:p>
          <a:p>
            <a:pPr marL="0" marR="0" lvl="0" indent="0" algn="ctr" rtl="0">
              <a:spcBef>
                <a:spcPts val="0"/>
              </a:spcBef>
              <a:buSzPct val="25000"/>
              <a:buNone/>
            </a:pPr>
            <a:r>
              <a:rPr lang="en-US" sz="1400" b="0" i="0" u="none" strike="noStrike" cap="none" baseline="0">
                <a:solidFill>
                  <a:schemeClr val="dk1"/>
                </a:solidFill>
                <a:latin typeface="Times New Roman"/>
                <a:ea typeface="Times New Roman"/>
                <a:cs typeface="Times New Roman"/>
                <a:sym typeface="Times New Roman"/>
              </a:rPr>
              <a:t>Department of Culture, Recreation and Tourism</a:t>
            </a:r>
          </a:p>
          <a:p>
            <a:pPr marL="0" marR="0" lvl="0" indent="0" algn="ctr" rtl="0">
              <a:spcBef>
                <a:spcPts val="0"/>
              </a:spcBef>
              <a:buSzPct val="25000"/>
              <a:buNone/>
            </a:pPr>
            <a:r>
              <a:rPr lang="en-US" sz="1400" b="0" i="0" u="none" strike="noStrike" cap="none" baseline="0">
                <a:solidFill>
                  <a:schemeClr val="dk1"/>
                </a:solidFill>
                <a:latin typeface="Times New Roman"/>
                <a:ea typeface="Times New Roman"/>
                <a:cs typeface="Times New Roman"/>
                <a:sym typeface="Times New Roman"/>
              </a:rPr>
              <a:t>Office of the Lieutenant Governor</a:t>
            </a:r>
          </a:p>
          <a:p>
            <a:pPr marL="0" marR="0" lvl="0" indent="0" algn="ctr" rtl="0">
              <a:spcBef>
                <a:spcPts val="0"/>
              </a:spcBef>
              <a:buSzPct val="25000"/>
              <a:buNone/>
            </a:pPr>
            <a:r>
              <a:rPr lang="en-US" sz="1400" b="0" i="0" u="none" strike="noStrike" cap="none" baseline="0">
                <a:solidFill>
                  <a:schemeClr val="dk1"/>
                </a:solidFill>
                <a:latin typeface="Times New Roman"/>
                <a:ea typeface="Times New Roman"/>
                <a:cs typeface="Times New Roman"/>
                <a:sym typeface="Times New Roman"/>
              </a:rPr>
              <a:t>Baton Rouge, Louisiana</a:t>
            </a:r>
          </a:p>
        </p:txBody>
      </p:sp>
      <p:sp>
        <p:nvSpPr>
          <p:cNvPr id="431" name="Shape 431"/>
          <p:cNvSpPr txBox="1"/>
          <p:nvPr/>
        </p:nvSpPr>
        <p:spPr>
          <a:xfrm>
            <a:off x="528262" y="5134392"/>
            <a:ext cx="7929936" cy="116955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0" i="0" u="none" strike="noStrike" cap="none" baseline="0" dirty="0">
                <a:solidFill>
                  <a:schemeClr val="dk1"/>
                </a:solidFill>
                <a:latin typeface="Times New Roman"/>
                <a:ea typeface="Times New Roman"/>
                <a:cs typeface="Times New Roman"/>
                <a:sym typeface="Times New Roman"/>
              </a:rPr>
              <a:t>This project was made possible through the Governor's Office of Homeland Security and Emergency Preparedness (GOHSEP) and the Federal Emergency Management Agency (FEMA) as part of implementing the Louisiana Hazard Mitigation Grant Program for Hurricane Katrina recovery.</a:t>
            </a:r>
          </a:p>
          <a:p>
            <a:pPr marL="0" marR="0" lvl="0" indent="0" algn="ctr" rtl="0">
              <a:spcBef>
                <a:spcPts val="0"/>
              </a:spcBef>
              <a:buNone/>
            </a:pPr>
            <a:endParaRPr sz="1400" b="0" i="0" u="none" strike="noStrike" cap="none" baseline="0" dirty="0">
              <a:solidFill>
                <a:schemeClr val="dk1"/>
              </a:solidFill>
              <a:latin typeface="Times New Roman"/>
              <a:ea typeface="Times New Roman"/>
              <a:cs typeface="Times New Roman"/>
              <a:sym typeface="Times New Roman"/>
            </a:endParaRPr>
          </a:p>
          <a:p>
            <a:pPr marL="0" marR="0" lvl="0" indent="0" algn="ctr" rtl="0">
              <a:spcBef>
                <a:spcPts val="0"/>
              </a:spcBef>
              <a:buSzPct val="25000"/>
              <a:buNone/>
            </a:pPr>
            <a:r>
              <a:rPr lang="en-US" sz="1400" b="0" i="0" u="none" strike="noStrike" cap="none" baseline="0" dirty="0">
                <a:solidFill>
                  <a:schemeClr val="dk1"/>
                </a:solidFill>
                <a:latin typeface="Times New Roman"/>
                <a:ea typeface="Times New Roman"/>
                <a:cs typeface="Times New Roman"/>
                <a:sym typeface="Times New Roman"/>
              </a:rPr>
              <a:t>© Louisiana Division of Archaeology </a:t>
            </a:r>
            <a:r>
              <a:rPr lang="en-US" sz="1400" b="0" i="0" u="none" strike="noStrike" cap="none" baseline="0" dirty="0" smtClean="0">
                <a:solidFill>
                  <a:schemeClr val="dk1"/>
                </a:solidFill>
                <a:latin typeface="Times New Roman"/>
                <a:ea typeface="Times New Roman"/>
                <a:cs typeface="Times New Roman"/>
                <a:sym typeface="Times New Roman"/>
              </a:rPr>
              <a:t>2016</a:t>
            </a:r>
            <a:endParaRPr lang="en-US" sz="14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p:nvPr/>
        </p:nvSpPr>
        <p:spPr>
          <a:xfrm>
            <a:off x="1752600" y="6227085"/>
            <a:ext cx="5625175"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Timeline of Events 2000 to 800 B.C.</a:t>
            </a:r>
          </a:p>
        </p:txBody>
      </p:sp>
      <p:cxnSp>
        <p:nvCxnSpPr>
          <p:cNvPr id="111" name="Shape 111"/>
          <p:cNvCxnSpPr/>
          <p:nvPr/>
        </p:nvCxnSpPr>
        <p:spPr>
          <a:xfrm rot="5400000" flipH="1">
            <a:off x="4842244" y="4019662"/>
            <a:ext cx="938100" cy="214200"/>
          </a:xfrm>
          <a:prstGeom prst="bentConnector3">
            <a:avLst>
              <a:gd name="adj1" fmla="val 50000"/>
            </a:avLst>
          </a:prstGeom>
          <a:noFill/>
          <a:ln w="19050" cap="flat" cmpd="sng">
            <a:solidFill>
              <a:schemeClr val="dk1"/>
            </a:solidFill>
            <a:prstDash val="solid"/>
            <a:round/>
            <a:headEnd type="none" w="med" len="med"/>
            <a:tailEnd type="stealth" w="lg" len="lg"/>
          </a:ln>
        </p:spPr>
      </p:cxnSp>
      <p:sp>
        <p:nvSpPr>
          <p:cNvPr id="112" name="Shape 112"/>
          <p:cNvSpPr txBox="1"/>
          <p:nvPr/>
        </p:nvSpPr>
        <p:spPr>
          <a:xfrm>
            <a:off x="4969396" y="4629091"/>
            <a:ext cx="898003" cy="55399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000" b="0" i="0" u="none" strike="noStrike" cap="none" baseline="0">
                <a:solidFill>
                  <a:schemeClr val="dk1"/>
                </a:solidFill>
                <a:latin typeface="Times New Roman"/>
                <a:ea typeface="Times New Roman"/>
                <a:cs typeface="Times New Roman"/>
                <a:sym typeface="Times New Roman"/>
              </a:rPr>
              <a:t>Tutankhamun</a:t>
            </a:r>
          </a:p>
          <a:p>
            <a:pPr marL="0" marR="0" lvl="0" indent="0" algn="ctr" rtl="0">
              <a:spcBef>
                <a:spcPts val="0"/>
              </a:spcBef>
              <a:spcAft>
                <a:spcPts val="0"/>
              </a:spcAft>
              <a:buSzPct val="25000"/>
              <a:buNone/>
            </a:pPr>
            <a:r>
              <a:rPr lang="en-US" sz="1000" b="0" i="0" u="none" strike="noStrike" cap="none" baseline="0">
                <a:solidFill>
                  <a:schemeClr val="dk1"/>
                </a:solidFill>
                <a:latin typeface="Times New Roman"/>
                <a:ea typeface="Times New Roman"/>
                <a:cs typeface="Times New Roman"/>
                <a:sym typeface="Times New Roman"/>
              </a:rPr>
              <a:t>rules Egypt</a:t>
            </a:r>
          </a:p>
          <a:p>
            <a:pPr marL="0" marR="0" lvl="0" indent="0" algn="ctr" rtl="0">
              <a:spcBef>
                <a:spcPts val="0"/>
              </a:spcBef>
              <a:spcAft>
                <a:spcPts val="0"/>
              </a:spcAft>
              <a:buSzPct val="25000"/>
              <a:buNone/>
            </a:pPr>
            <a:r>
              <a:rPr lang="en-US" sz="1000" b="0" i="0" u="none" strike="noStrike" cap="none" baseline="0">
                <a:solidFill>
                  <a:schemeClr val="dk1"/>
                </a:solidFill>
                <a:latin typeface="Times New Roman"/>
                <a:ea typeface="Times New Roman"/>
                <a:cs typeface="Times New Roman"/>
                <a:sym typeface="Times New Roman"/>
              </a:rPr>
              <a:t>1324 B.C.</a:t>
            </a:r>
          </a:p>
        </p:txBody>
      </p:sp>
      <p:sp>
        <p:nvSpPr>
          <p:cNvPr id="113" name="Shape 113"/>
          <p:cNvSpPr txBox="1"/>
          <p:nvPr/>
        </p:nvSpPr>
        <p:spPr>
          <a:xfrm>
            <a:off x="3684789" y="2431100"/>
            <a:ext cx="1760797" cy="24622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000" b="0" i="0" u="none" strike="noStrike" cap="none" baseline="0">
                <a:solidFill>
                  <a:srgbClr val="FF0000"/>
                </a:solidFill>
                <a:latin typeface="Times New Roman"/>
                <a:ea typeface="Times New Roman"/>
                <a:cs typeface="Times New Roman"/>
                <a:sym typeface="Times New Roman"/>
              </a:rPr>
              <a:t>Poverty Point 1700-1100 B.C.</a:t>
            </a:r>
          </a:p>
        </p:txBody>
      </p:sp>
      <p:cxnSp>
        <p:nvCxnSpPr>
          <p:cNvPr id="114" name="Shape 114"/>
          <p:cNvCxnSpPr/>
          <p:nvPr/>
        </p:nvCxnSpPr>
        <p:spPr>
          <a:xfrm rot="5400000" flipH="1">
            <a:off x="106972" y="3931499"/>
            <a:ext cx="762000" cy="214200"/>
          </a:xfrm>
          <a:prstGeom prst="bentConnector3">
            <a:avLst>
              <a:gd name="adj1" fmla="val 50000"/>
            </a:avLst>
          </a:prstGeom>
          <a:noFill/>
          <a:ln w="19050" cap="flat" cmpd="sng">
            <a:solidFill>
              <a:schemeClr val="dk1"/>
            </a:solidFill>
            <a:prstDash val="solid"/>
            <a:round/>
            <a:headEnd type="none" w="med" len="med"/>
            <a:tailEnd type="stealth" w="lg" len="lg"/>
          </a:ln>
        </p:spPr>
      </p:cxnSp>
      <p:sp>
        <p:nvSpPr>
          <p:cNvPr id="115" name="Shape 115"/>
          <p:cNvSpPr txBox="1"/>
          <p:nvPr/>
        </p:nvSpPr>
        <p:spPr>
          <a:xfrm>
            <a:off x="228600" y="4419600"/>
            <a:ext cx="784188" cy="55399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000" b="0" i="0" u="none" strike="noStrike" cap="none" baseline="0">
                <a:solidFill>
                  <a:schemeClr val="dk1"/>
                </a:solidFill>
                <a:latin typeface="Times New Roman"/>
                <a:ea typeface="Times New Roman"/>
                <a:cs typeface="Times New Roman"/>
                <a:sym typeface="Times New Roman"/>
              </a:rPr>
              <a:t>Stonehenge</a:t>
            </a:r>
          </a:p>
          <a:p>
            <a:pPr marL="0" marR="0" lvl="0" indent="0" algn="ctr" rtl="0">
              <a:spcBef>
                <a:spcPts val="0"/>
              </a:spcBef>
              <a:spcAft>
                <a:spcPts val="0"/>
              </a:spcAft>
              <a:buSzPct val="25000"/>
              <a:buNone/>
            </a:pPr>
            <a:r>
              <a:rPr lang="en-US" sz="1000" b="0" i="0" u="none" strike="noStrike" cap="none" baseline="0">
                <a:solidFill>
                  <a:schemeClr val="dk1"/>
                </a:solidFill>
                <a:latin typeface="Times New Roman"/>
                <a:ea typeface="Times New Roman"/>
                <a:cs typeface="Times New Roman"/>
                <a:sym typeface="Times New Roman"/>
              </a:rPr>
              <a:t>last phase</a:t>
            </a:r>
          </a:p>
          <a:p>
            <a:pPr marL="0" marR="0" lvl="0" indent="0" algn="ctr" rtl="0">
              <a:spcBef>
                <a:spcPts val="0"/>
              </a:spcBef>
              <a:spcAft>
                <a:spcPts val="0"/>
              </a:spcAft>
              <a:buSzPct val="25000"/>
              <a:buNone/>
            </a:pPr>
            <a:r>
              <a:rPr lang="en-US" sz="1000" b="0" i="0" u="none" strike="noStrike" cap="none" baseline="0">
                <a:solidFill>
                  <a:schemeClr val="dk1"/>
                </a:solidFill>
                <a:latin typeface="Times New Roman"/>
                <a:ea typeface="Times New Roman"/>
                <a:cs typeface="Times New Roman"/>
                <a:sym typeface="Times New Roman"/>
              </a:rPr>
              <a:t>2000 B.C.</a:t>
            </a:r>
          </a:p>
        </p:txBody>
      </p:sp>
      <p:cxnSp>
        <p:nvCxnSpPr>
          <p:cNvPr id="116" name="Shape 116"/>
          <p:cNvCxnSpPr/>
          <p:nvPr/>
        </p:nvCxnSpPr>
        <p:spPr>
          <a:xfrm rot="5400000" flipH="1">
            <a:off x="1518733" y="4019662"/>
            <a:ext cx="938100" cy="214200"/>
          </a:xfrm>
          <a:prstGeom prst="bentConnector3">
            <a:avLst>
              <a:gd name="adj1" fmla="val 50000"/>
            </a:avLst>
          </a:prstGeom>
          <a:noFill/>
          <a:ln w="19050" cap="flat" cmpd="sng">
            <a:solidFill>
              <a:schemeClr val="dk1"/>
            </a:solidFill>
            <a:prstDash val="solid"/>
            <a:round/>
            <a:headEnd type="none" w="med" len="med"/>
            <a:tailEnd type="stealth" w="lg" len="lg"/>
          </a:ln>
        </p:spPr>
      </p:cxnSp>
      <p:sp>
        <p:nvSpPr>
          <p:cNvPr id="117" name="Shape 117"/>
          <p:cNvSpPr txBox="1"/>
          <p:nvPr/>
        </p:nvSpPr>
        <p:spPr>
          <a:xfrm>
            <a:off x="1600200" y="4629091"/>
            <a:ext cx="989374" cy="55399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000" b="0" i="0" u="none" strike="noStrike" cap="none" baseline="0">
                <a:solidFill>
                  <a:schemeClr val="dk1"/>
                </a:solidFill>
                <a:latin typeface="Times New Roman"/>
                <a:ea typeface="Times New Roman"/>
                <a:cs typeface="Times New Roman"/>
                <a:sym typeface="Times New Roman"/>
              </a:rPr>
              <a:t>Shang Dynasty</a:t>
            </a:r>
          </a:p>
          <a:p>
            <a:pPr marL="0" marR="0" lvl="0" indent="0" algn="ctr" rtl="0">
              <a:spcBef>
                <a:spcPts val="0"/>
              </a:spcBef>
              <a:spcAft>
                <a:spcPts val="0"/>
              </a:spcAft>
              <a:buSzPct val="25000"/>
              <a:buNone/>
            </a:pPr>
            <a:r>
              <a:rPr lang="en-US" sz="1000" b="0" i="0" u="none" strike="noStrike" cap="none" baseline="0">
                <a:solidFill>
                  <a:schemeClr val="dk1"/>
                </a:solidFill>
                <a:latin typeface="Times New Roman"/>
                <a:ea typeface="Times New Roman"/>
                <a:cs typeface="Times New Roman"/>
                <a:sym typeface="Times New Roman"/>
              </a:rPr>
              <a:t>begins in China</a:t>
            </a:r>
          </a:p>
          <a:p>
            <a:pPr marL="0" marR="0" lvl="0" indent="0" algn="ctr" rtl="0">
              <a:spcBef>
                <a:spcPts val="0"/>
              </a:spcBef>
              <a:spcAft>
                <a:spcPts val="0"/>
              </a:spcAft>
              <a:buSzPct val="25000"/>
              <a:buNone/>
            </a:pPr>
            <a:r>
              <a:rPr lang="en-US" sz="1000" b="0" i="0" u="none" strike="noStrike" cap="none" baseline="0">
                <a:solidFill>
                  <a:schemeClr val="dk1"/>
                </a:solidFill>
                <a:latin typeface="Times New Roman"/>
                <a:ea typeface="Times New Roman"/>
                <a:cs typeface="Times New Roman"/>
                <a:sym typeface="Times New Roman"/>
              </a:rPr>
              <a:t>1760 B.C.</a:t>
            </a:r>
          </a:p>
        </p:txBody>
      </p:sp>
      <p:sp>
        <p:nvSpPr>
          <p:cNvPr id="118" name="Shape 118"/>
          <p:cNvSpPr/>
          <p:nvPr/>
        </p:nvSpPr>
        <p:spPr>
          <a:xfrm>
            <a:off x="152400" y="2971800"/>
            <a:ext cx="8763000" cy="642354"/>
          </a:xfrm>
          <a:prstGeom prst="rect">
            <a:avLst/>
          </a:prstGeom>
          <a:solidFill>
            <a:srgbClr val="CCFFCC"/>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baseline="0">
              <a:solidFill>
                <a:schemeClr val="dk1"/>
              </a:solidFill>
              <a:latin typeface="Arial"/>
              <a:ea typeface="Arial"/>
              <a:cs typeface="Arial"/>
              <a:sym typeface="Arial"/>
            </a:endParaRPr>
          </a:p>
        </p:txBody>
      </p:sp>
      <p:graphicFrame>
        <p:nvGraphicFramePr>
          <p:cNvPr id="119" name="Shape 119"/>
          <p:cNvGraphicFramePr/>
          <p:nvPr/>
        </p:nvGraphicFramePr>
        <p:xfrm>
          <a:off x="304800" y="3124200"/>
          <a:ext cx="8458200" cy="343125"/>
        </p:xfrm>
        <a:graphic>
          <a:graphicData uri="http://schemas.openxmlformats.org/drawingml/2006/table">
            <a:tbl>
              <a:tblPr>
                <a:noFill/>
                <a:tableStyleId>{63492206-CE9A-4C64-B5A5-F55C8CEC31AF}</a:tableStyleId>
              </a:tblPr>
              <a:tblGrid>
                <a:gridCol w="140970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gridCol w="1409700">
                  <a:extLst>
                    <a:ext uri="{9D8B030D-6E8A-4147-A177-3AD203B41FA5}">
                      <a16:colId xmlns:a16="http://schemas.microsoft.com/office/drawing/2014/main" val="20002"/>
                    </a:ext>
                  </a:extLst>
                </a:gridCol>
                <a:gridCol w="1409700">
                  <a:extLst>
                    <a:ext uri="{9D8B030D-6E8A-4147-A177-3AD203B41FA5}">
                      <a16:colId xmlns:a16="http://schemas.microsoft.com/office/drawing/2014/main" val="20003"/>
                    </a:ext>
                  </a:extLst>
                </a:gridCol>
                <a:gridCol w="1409700">
                  <a:extLst>
                    <a:ext uri="{9D8B030D-6E8A-4147-A177-3AD203B41FA5}">
                      <a16:colId xmlns:a16="http://schemas.microsoft.com/office/drawing/2014/main" val="20004"/>
                    </a:ext>
                  </a:extLst>
                </a:gridCol>
                <a:gridCol w="1409700">
                  <a:extLst>
                    <a:ext uri="{9D8B030D-6E8A-4147-A177-3AD203B41FA5}">
                      <a16:colId xmlns:a16="http://schemas.microsoft.com/office/drawing/2014/main" val="20005"/>
                    </a:ext>
                  </a:extLst>
                </a:gridCol>
              </a:tblGrid>
              <a:tr h="343125">
                <a:tc>
                  <a:txBody>
                    <a:bodyPr/>
                    <a:lstStyle/>
                    <a:p>
                      <a:pPr marL="0" marR="0" lvl="0" indent="0" algn="l" rtl="0">
                        <a:spcBef>
                          <a:spcPts val="0"/>
                        </a:spcBef>
                        <a:spcAft>
                          <a:spcPts val="0"/>
                        </a:spcAft>
                        <a:buSzPct val="25000"/>
                        <a:buNone/>
                      </a:pPr>
                      <a:r>
                        <a:rPr lang="en-US" sz="1000" u="none" strike="noStrike" cap="none" baseline="0">
                          <a:latin typeface="Times New Roman"/>
                          <a:ea typeface="Times New Roman"/>
                          <a:cs typeface="Times New Roman"/>
                          <a:sym typeface="Times New Roman"/>
                        </a:rPr>
                        <a:t>2000 B.C.</a:t>
                      </a:r>
                    </a:p>
                  </a:txBody>
                  <a:tcPr marL="68575" marR="68575" marT="0" marB="0" anchor="ctr"/>
                </a:tc>
                <a:tc>
                  <a:txBody>
                    <a:bodyPr/>
                    <a:lstStyle/>
                    <a:p>
                      <a:pPr marL="0" marR="0" lvl="0" indent="0" algn="l" rtl="0">
                        <a:spcBef>
                          <a:spcPts val="0"/>
                        </a:spcBef>
                        <a:spcAft>
                          <a:spcPts val="0"/>
                        </a:spcAft>
                        <a:buSzPct val="25000"/>
                        <a:buNone/>
                      </a:pPr>
                      <a:r>
                        <a:rPr lang="en-US" sz="1000" u="none" strike="noStrike" cap="none" baseline="0">
                          <a:latin typeface="Times New Roman"/>
                          <a:ea typeface="Times New Roman"/>
                          <a:cs typeface="Times New Roman"/>
                          <a:sym typeface="Times New Roman"/>
                        </a:rPr>
                        <a:t>1800 B.C.</a:t>
                      </a:r>
                    </a:p>
                  </a:txBody>
                  <a:tcPr marL="68575" marR="68575" marT="0" marB="0" anchor="ctr"/>
                </a:tc>
                <a:tc>
                  <a:txBody>
                    <a:bodyPr/>
                    <a:lstStyle/>
                    <a:p>
                      <a:pPr marL="0" marR="0" lvl="0" indent="0" algn="l" rtl="0">
                        <a:spcBef>
                          <a:spcPts val="0"/>
                        </a:spcBef>
                        <a:spcAft>
                          <a:spcPts val="0"/>
                        </a:spcAft>
                        <a:buSzPct val="25000"/>
                        <a:buNone/>
                      </a:pPr>
                      <a:r>
                        <a:rPr lang="en-US" sz="1000" u="none" strike="noStrike" cap="none" baseline="0">
                          <a:latin typeface="Times New Roman"/>
                          <a:ea typeface="Times New Roman"/>
                          <a:cs typeface="Times New Roman"/>
                          <a:sym typeface="Times New Roman"/>
                        </a:rPr>
                        <a:t>1600 B.C.</a:t>
                      </a:r>
                    </a:p>
                  </a:txBody>
                  <a:tcPr marL="68575" marR="68575" marT="0" marB="0" anchor="ctr"/>
                </a:tc>
                <a:tc>
                  <a:txBody>
                    <a:bodyPr/>
                    <a:lstStyle/>
                    <a:p>
                      <a:pPr marL="0" marR="0" lvl="0" indent="0" algn="l" rtl="0">
                        <a:spcBef>
                          <a:spcPts val="0"/>
                        </a:spcBef>
                        <a:spcAft>
                          <a:spcPts val="0"/>
                        </a:spcAft>
                        <a:buSzPct val="25000"/>
                        <a:buNone/>
                      </a:pPr>
                      <a:r>
                        <a:rPr lang="en-US" sz="1000" u="none" strike="noStrike" cap="none" baseline="0">
                          <a:latin typeface="Times New Roman"/>
                          <a:ea typeface="Times New Roman"/>
                          <a:cs typeface="Times New Roman"/>
                          <a:sym typeface="Times New Roman"/>
                        </a:rPr>
                        <a:t>1400 B.C.</a:t>
                      </a:r>
                    </a:p>
                  </a:txBody>
                  <a:tcPr marL="68575" marR="68575" marT="0" marB="0" anchor="ctr"/>
                </a:tc>
                <a:tc>
                  <a:txBody>
                    <a:bodyPr/>
                    <a:lstStyle/>
                    <a:p>
                      <a:pPr marL="0" marR="0" lvl="0" indent="0" algn="l" rtl="0">
                        <a:spcBef>
                          <a:spcPts val="0"/>
                        </a:spcBef>
                        <a:spcAft>
                          <a:spcPts val="0"/>
                        </a:spcAft>
                        <a:buSzPct val="25000"/>
                        <a:buNone/>
                      </a:pPr>
                      <a:r>
                        <a:rPr lang="en-US" sz="1000" u="none" strike="noStrike" cap="none" baseline="0">
                          <a:latin typeface="Times New Roman"/>
                          <a:ea typeface="Times New Roman"/>
                          <a:cs typeface="Times New Roman"/>
                          <a:sym typeface="Times New Roman"/>
                        </a:rPr>
                        <a:t>1200 B.C.</a:t>
                      </a:r>
                    </a:p>
                  </a:txBody>
                  <a:tcPr marL="68575" marR="68575" marT="0" marB="0" anchor="ctr"/>
                </a:tc>
                <a:tc>
                  <a:txBody>
                    <a:bodyPr/>
                    <a:lstStyle/>
                    <a:p>
                      <a:pPr marL="0" marR="0" lvl="0" indent="0" algn="l" rtl="0">
                        <a:spcBef>
                          <a:spcPts val="0"/>
                        </a:spcBef>
                        <a:spcAft>
                          <a:spcPts val="0"/>
                        </a:spcAft>
                        <a:buSzPct val="25000"/>
                        <a:buNone/>
                      </a:pPr>
                      <a:r>
                        <a:rPr lang="en-US" sz="1000" u="none" strike="noStrike" cap="none" baseline="0">
                          <a:latin typeface="Times New Roman"/>
                          <a:ea typeface="Times New Roman"/>
                          <a:cs typeface="Times New Roman"/>
                          <a:sym typeface="Times New Roman"/>
                        </a:rPr>
                        <a:t>1000 B.C.</a:t>
                      </a:r>
                    </a:p>
                  </a:txBody>
                  <a:tcPr marL="68575" marR="68575" marT="0" marB="0" anchor="ctr"/>
                </a:tc>
                <a:extLst>
                  <a:ext uri="{0D108BD9-81ED-4DB2-BD59-A6C34878D82A}">
                    <a16:rowId xmlns:a16="http://schemas.microsoft.com/office/drawing/2014/main" val="10000"/>
                  </a:ext>
                </a:extLst>
              </a:tr>
            </a:tbl>
          </a:graphicData>
        </a:graphic>
      </p:graphicFrame>
      <p:sp>
        <p:nvSpPr>
          <p:cNvPr id="120" name="Shape 120"/>
          <p:cNvSpPr txBox="1"/>
          <p:nvPr/>
        </p:nvSpPr>
        <p:spPr>
          <a:xfrm>
            <a:off x="304801" y="76200"/>
            <a:ext cx="86105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4400" b="1" i="0" u="none" strike="noStrike" cap="none" baseline="0">
                <a:solidFill>
                  <a:schemeClr val="dk1"/>
                </a:solidFill>
                <a:latin typeface="Radley"/>
                <a:ea typeface="Radley"/>
                <a:cs typeface="Radley"/>
                <a:sym typeface="Radley"/>
              </a:rPr>
              <a:t>Poverty Point</a:t>
            </a:r>
          </a:p>
        </p:txBody>
      </p:sp>
      <p:cxnSp>
        <p:nvCxnSpPr>
          <p:cNvPr id="121" name="Shape 121"/>
          <p:cNvCxnSpPr/>
          <p:nvPr/>
        </p:nvCxnSpPr>
        <p:spPr>
          <a:xfrm rot="-5400000">
            <a:off x="7969074" y="4053541"/>
            <a:ext cx="971399" cy="179700"/>
          </a:xfrm>
          <a:prstGeom prst="bentConnector3">
            <a:avLst>
              <a:gd name="adj1" fmla="val 50000"/>
            </a:avLst>
          </a:prstGeom>
          <a:noFill/>
          <a:ln w="19050" cap="flat" cmpd="sng">
            <a:solidFill>
              <a:schemeClr val="dk1"/>
            </a:solidFill>
            <a:prstDash val="solid"/>
            <a:round/>
            <a:headEnd type="none" w="med" len="med"/>
            <a:tailEnd type="stealth" w="lg" len="lg"/>
          </a:ln>
        </p:spPr>
      </p:cxnSp>
      <p:sp>
        <p:nvSpPr>
          <p:cNvPr id="122" name="Shape 122"/>
          <p:cNvSpPr txBox="1"/>
          <p:nvPr/>
        </p:nvSpPr>
        <p:spPr>
          <a:xfrm>
            <a:off x="7848600" y="4595812"/>
            <a:ext cx="1032655" cy="40010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000" b="0" i="0" u="none" strike="noStrike" cap="none" baseline="0">
                <a:solidFill>
                  <a:schemeClr val="dk1"/>
                </a:solidFill>
                <a:latin typeface="Times New Roman"/>
                <a:ea typeface="Times New Roman"/>
                <a:cs typeface="Times New Roman"/>
                <a:sym typeface="Times New Roman"/>
              </a:rPr>
              <a:t>First Olympic</a:t>
            </a:r>
          </a:p>
          <a:p>
            <a:pPr marL="0" marR="0" lvl="0" indent="0" algn="ctr" rtl="0">
              <a:spcBef>
                <a:spcPts val="0"/>
              </a:spcBef>
              <a:spcAft>
                <a:spcPts val="0"/>
              </a:spcAft>
              <a:buSzPct val="25000"/>
              <a:buNone/>
            </a:pPr>
            <a:r>
              <a:rPr lang="en-US" sz="1000" b="0" i="0" u="none" strike="noStrike" cap="none" baseline="0">
                <a:solidFill>
                  <a:schemeClr val="dk1"/>
                </a:solidFill>
                <a:latin typeface="Times New Roman"/>
                <a:ea typeface="Times New Roman"/>
                <a:cs typeface="Times New Roman"/>
                <a:sym typeface="Times New Roman"/>
              </a:rPr>
              <a:t>Games 776 B.C.</a:t>
            </a:r>
          </a:p>
        </p:txBody>
      </p:sp>
      <p:cxnSp>
        <p:nvCxnSpPr>
          <p:cNvPr id="123" name="Shape 123"/>
          <p:cNvCxnSpPr/>
          <p:nvPr/>
        </p:nvCxnSpPr>
        <p:spPr>
          <a:xfrm rot="5400000" flipH="1">
            <a:off x="5806651" y="3804851"/>
            <a:ext cx="741299" cy="447000"/>
          </a:xfrm>
          <a:prstGeom prst="bentConnector3">
            <a:avLst>
              <a:gd name="adj1" fmla="val 50007"/>
            </a:avLst>
          </a:prstGeom>
          <a:noFill/>
          <a:ln w="19050" cap="flat" cmpd="sng">
            <a:solidFill>
              <a:schemeClr val="dk1"/>
            </a:solidFill>
            <a:prstDash val="solid"/>
            <a:round/>
            <a:headEnd type="none" w="med" len="med"/>
            <a:tailEnd type="stealth" w="lg" len="lg"/>
          </a:ln>
        </p:spPr>
      </p:cxnSp>
      <p:sp>
        <p:nvSpPr>
          <p:cNvPr id="124" name="Shape 124"/>
          <p:cNvSpPr txBox="1"/>
          <p:nvPr/>
        </p:nvSpPr>
        <p:spPr>
          <a:xfrm>
            <a:off x="6047180" y="4429037"/>
            <a:ext cx="707245" cy="55399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000" b="0" i="0" u="none" strike="noStrike" cap="none" baseline="0">
                <a:solidFill>
                  <a:schemeClr val="dk1"/>
                </a:solidFill>
                <a:latin typeface="Times New Roman"/>
                <a:ea typeface="Times New Roman"/>
                <a:cs typeface="Times New Roman"/>
                <a:sym typeface="Times New Roman"/>
              </a:rPr>
              <a:t>Corn in</a:t>
            </a:r>
          </a:p>
          <a:p>
            <a:pPr marL="0" marR="0" lvl="0" indent="0" algn="ctr" rtl="0">
              <a:spcBef>
                <a:spcPts val="0"/>
              </a:spcBef>
              <a:spcAft>
                <a:spcPts val="0"/>
              </a:spcAft>
              <a:buSzPct val="25000"/>
              <a:buNone/>
            </a:pPr>
            <a:r>
              <a:rPr lang="en-US" sz="1000" b="0" i="0" u="none" strike="noStrike" cap="none" baseline="0">
                <a:solidFill>
                  <a:schemeClr val="dk1"/>
                </a:solidFill>
                <a:latin typeface="Times New Roman"/>
                <a:ea typeface="Times New Roman"/>
                <a:cs typeface="Times New Roman"/>
                <a:sym typeface="Times New Roman"/>
              </a:rPr>
              <a:t>Mexico</a:t>
            </a:r>
          </a:p>
          <a:p>
            <a:pPr marL="0" marR="0" lvl="0" indent="0" algn="ctr" rtl="0">
              <a:spcBef>
                <a:spcPts val="0"/>
              </a:spcBef>
              <a:spcAft>
                <a:spcPts val="0"/>
              </a:spcAft>
              <a:buSzPct val="25000"/>
              <a:buNone/>
            </a:pPr>
            <a:r>
              <a:rPr lang="en-US" sz="1000" b="0" i="0" u="none" strike="noStrike" cap="none" baseline="0">
                <a:solidFill>
                  <a:schemeClr val="dk1"/>
                </a:solidFill>
                <a:latin typeface="Times New Roman"/>
                <a:ea typeface="Times New Roman"/>
                <a:cs typeface="Times New Roman"/>
                <a:sym typeface="Times New Roman"/>
              </a:rPr>
              <a:t>1200 B.C.</a:t>
            </a:r>
          </a:p>
        </p:txBody>
      </p:sp>
      <p:sp>
        <p:nvSpPr>
          <p:cNvPr id="125" name="Shape 125"/>
          <p:cNvSpPr/>
          <p:nvPr/>
        </p:nvSpPr>
        <p:spPr>
          <a:xfrm rot="5400000">
            <a:off x="4348561" y="572855"/>
            <a:ext cx="370678" cy="4274812"/>
          </a:xfrm>
          <a:prstGeom prst="rightBrace">
            <a:avLst>
              <a:gd name="adj1" fmla="val 8333"/>
              <a:gd name="adj2" fmla="val 50000"/>
            </a:avLst>
          </a:prstGeom>
          <a:noFill/>
          <a:ln w="1905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p:nvPr/>
        </p:nvSpPr>
        <p:spPr>
          <a:xfrm>
            <a:off x="1752600" y="6227085"/>
            <a:ext cx="5625175"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Poverty Point hunter-gatherers</a:t>
            </a:r>
          </a:p>
        </p:txBody>
      </p:sp>
      <p:sp>
        <p:nvSpPr>
          <p:cNvPr id="132" name="Shape 132"/>
          <p:cNvSpPr txBox="1"/>
          <p:nvPr/>
        </p:nvSpPr>
        <p:spPr>
          <a:xfrm rot="-5400000">
            <a:off x="8060621" y="5241369"/>
            <a:ext cx="1615439"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a:solidFill>
                  <a:schemeClr val="dk1"/>
                </a:solidFill>
                <a:latin typeface="Times New Roman"/>
                <a:ea typeface="Times New Roman"/>
                <a:cs typeface="Times New Roman"/>
                <a:sym typeface="Times New Roman"/>
              </a:rPr>
              <a:t>Paintings by Martin Pate</a:t>
            </a:r>
          </a:p>
        </p:txBody>
      </p:sp>
      <p:sp>
        <p:nvSpPr>
          <p:cNvPr id="133" name="Shape 133"/>
          <p:cNvSpPr txBox="1"/>
          <p:nvPr/>
        </p:nvSpPr>
        <p:spPr>
          <a:xfrm>
            <a:off x="304801" y="4011035"/>
            <a:ext cx="2037736"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Times New Roman"/>
                <a:ea typeface="Times New Roman"/>
                <a:cs typeface="Times New Roman"/>
                <a:sym typeface="Times New Roman"/>
              </a:rPr>
              <a:t>Hunting wild game with atlatl</a:t>
            </a:r>
          </a:p>
        </p:txBody>
      </p:sp>
      <p:sp>
        <p:nvSpPr>
          <p:cNvPr id="134" name="Shape 134"/>
          <p:cNvSpPr txBox="1"/>
          <p:nvPr/>
        </p:nvSpPr>
        <p:spPr>
          <a:xfrm>
            <a:off x="6537960" y="2628900"/>
            <a:ext cx="2244525"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Times New Roman"/>
                <a:ea typeface="Times New Roman"/>
                <a:cs typeface="Times New Roman"/>
                <a:sym typeface="Times New Roman"/>
              </a:rPr>
              <a:t>Fishing with cast net and weights</a:t>
            </a:r>
          </a:p>
        </p:txBody>
      </p:sp>
      <p:sp>
        <p:nvSpPr>
          <p:cNvPr id="135" name="Shape 135"/>
          <p:cNvSpPr txBox="1"/>
          <p:nvPr/>
        </p:nvSpPr>
        <p:spPr>
          <a:xfrm>
            <a:off x="304801" y="76200"/>
            <a:ext cx="86105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4400" b="1" i="0" u="none" strike="noStrike" cap="none" baseline="0">
                <a:solidFill>
                  <a:schemeClr val="dk1"/>
                </a:solidFill>
                <a:latin typeface="Radley"/>
                <a:ea typeface="Radley"/>
                <a:cs typeface="Radley"/>
                <a:sym typeface="Radley"/>
              </a:rPr>
              <a:t>Poverty Point</a:t>
            </a:r>
          </a:p>
        </p:txBody>
      </p:sp>
      <p:pic>
        <p:nvPicPr>
          <p:cNvPr id="136" name="Shape 1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 y="1146048"/>
            <a:ext cx="4481267" cy="2816352"/>
          </a:xfrm>
          <a:prstGeom prst="rect">
            <a:avLst/>
          </a:prstGeom>
          <a:noFill/>
          <a:ln w="9525" cap="flat" cmpd="sng">
            <a:solidFill>
              <a:schemeClr val="dk1"/>
            </a:solidFill>
            <a:prstDash val="solid"/>
            <a:round/>
            <a:headEnd type="none" w="med" len="med"/>
            <a:tailEnd type="none" w="med" len="med"/>
          </a:ln>
        </p:spPr>
      </p:pic>
      <p:pic>
        <p:nvPicPr>
          <p:cNvPr id="137" name="Shape 13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266828" y="2943225"/>
            <a:ext cx="4496171" cy="3200399"/>
          </a:xfrm>
          <a:prstGeom prst="rect">
            <a:avLst/>
          </a:prstGeom>
          <a:noFill/>
          <a:ln w="9525" cap="flat" cmpd="sng">
            <a:solidFill>
              <a:schemeClr val="dk1"/>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p:nvPr/>
        </p:nvSpPr>
        <p:spPr>
          <a:xfrm>
            <a:off x="1752600" y="6227085"/>
            <a:ext cx="5625175"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Poverty Point earth mounds and ceremonies</a:t>
            </a:r>
          </a:p>
        </p:txBody>
      </p:sp>
      <p:pic>
        <p:nvPicPr>
          <p:cNvPr id="144" name="Shape 14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25696" y="2952750"/>
            <a:ext cx="4108703" cy="3081528"/>
          </a:xfrm>
          <a:prstGeom prst="rect">
            <a:avLst/>
          </a:prstGeom>
          <a:noFill/>
          <a:ln w="9525" cap="flat" cmpd="sng">
            <a:solidFill>
              <a:schemeClr val="dk1"/>
            </a:solidFill>
            <a:prstDash val="solid"/>
            <a:round/>
            <a:headEnd type="none" w="med" len="med"/>
            <a:tailEnd type="none" w="med" len="med"/>
          </a:ln>
        </p:spPr>
      </p:pic>
      <p:sp>
        <p:nvSpPr>
          <p:cNvPr id="145" name="Shape 145"/>
          <p:cNvSpPr txBox="1"/>
          <p:nvPr/>
        </p:nvSpPr>
        <p:spPr>
          <a:xfrm>
            <a:off x="304801" y="4087237"/>
            <a:ext cx="1598515"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Times New Roman"/>
                <a:ea typeface="Times New Roman"/>
                <a:cs typeface="Times New Roman"/>
                <a:sym typeface="Times New Roman"/>
              </a:rPr>
              <a:t>Building earth mounds</a:t>
            </a:r>
          </a:p>
        </p:txBody>
      </p:sp>
      <p:sp>
        <p:nvSpPr>
          <p:cNvPr id="146" name="Shape 146"/>
          <p:cNvSpPr txBox="1"/>
          <p:nvPr/>
        </p:nvSpPr>
        <p:spPr>
          <a:xfrm>
            <a:off x="6926267" y="2628900"/>
            <a:ext cx="1608133"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Times New Roman"/>
                <a:ea typeface="Times New Roman"/>
                <a:cs typeface="Times New Roman"/>
                <a:sym typeface="Times New Roman"/>
              </a:rPr>
              <a:t>People and ceremonies</a:t>
            </a:r>
          </a:p>
        </p:txBody>
      </p:sp>
      <p:sp>
        <p:nvSpPr>
          <p:cNvPr id="147" name="Shape 147"/>
          <p:cNvSpPr txBox="1"/>
          <p:nvPr/>
        </p:nvSpPr>
        <p:spPr>
          <a:xfrm>
            <a:off x="304801" y="76200"/>
            <a:ext cx="86105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4400" b="1" i="0" u="none" strike="noStrike" cap="none" baseline="0">
                <a:solidFill>
                  <a:schemeClr val="dk1"/>
                </a:solidFill>
                <a:latin typeface="Radley"/>
                <a:ea typeface="Radley"/>
                <a:cs typeface="Radley"/>
                <a:sym typeface="Radley"/>
              </a:rPr>
              <a:t>Poverty Point</a:t>
            </a:r>
          </a:p>
        </p:txBody>
      </p:sp>
      <p:sp>
        <p:nvSpPr>
          <p:cNvPr id="148" name="Shape 148"/>
          <p:cNvSpPr txBox="1"/>
          <p:nvPr/>
        </p:nvSpPr>
        <p:spPr>
          <a:xfrm rot="-5400000">
            <a:off x="7849791" y="5180410"/>
            <a:ext cx="1615439"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a:solidFill>
                  <a:schemeClr val="dk1"/>
                </a:solidFill>
                <a:latin typeface="Times New Roman"/>
                <a:ea typeface="Times New Roman"/>
                <a:cs typeface="Times New Roman"/>
                <a:sym typeface="Times New Roman"/>
              </a:rPr>
              <a:t>Paintings by Martin Pate</a:t>
            </a:r>
          </a:p>
        </p:txBody>
      </p:sp>
      <p:pic>
        <p:nvPicPr>
          <p:cNvPr id="149" name="Shape 14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1000" y="1209501"/>
            <a:ext cx="4260387" cy="2869844"/>
          </a:xfrm>
          <a:prstGeom prst="rect">
            <a:avLst/>
          </a:prstGeom>
          <a:noFill/>
          <a:ln w="9525" cap="flat" cmpd="sng">
            <a:solidFill>
              <a:schemeClr val="dk1"/>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p:nvPr/>
        </p:nvSpPr>
        <p:spPr>
          <a:xfrm rot="-5400000">
            <a:off x="6673662" y="4813955"/>
            <a:ext cx="2622667"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Courtesy of FEMA and the State of Louisiana</a:t>
            </a:r>
          </a:p>
        </p:txBody>
      </p:sp>
      <p:sp>
        <p:nvSpPr>
          <p:cNvPr id="156" name="Shape 156"/>
          <p:cNvSpPr txBox="1"/>
          <p:nvPr/>
        </p:nvSpPr>
        <p:spPr>
          <a:xfrm>
            <a:off x="2161714" y="6227085"/>
            <a:ext cx="480060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dirty="0">
                <a:solidFill>
                  <a:schemeClr val="dk1"/>
                </a:solidFill>
                <a:latin typeface="Times New Roman"/>
                <a:ea typeface="Times New Roman"/>
                <a:cs typeface="Times New Roman"/>
                <a:sym typeface="Times New Roman"/>
              </a:rPr>
              <a:t>LiDAR map of Poverty Point</a:t>
            </a:r>
          </a:p>
        </p:txBody>
      </p:sp>
      <p:pic>
        <p:nvPicPr>
          <p:cNvPr id="157" name="Shape 15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3704" y="1079266"/>
            <a:ext cx="6472793" cy="5092934"/>
          </a:xfrm>
          <a:prstGeom prst="rect">
            <a:avLst/>
          </a:prstGeom>
          <a:noFill/>
          <a:ln w="9525" cap="flat" cmpd="sng">
            <a:solidFill>
              <a:srgbClr val="0C0910"/>
            </a:solidFill>
            <a:prstDash val="solid"/>
            <a:miter/>
            <a:headEnd type="none" w="med" len="med"/>
            <a:tailEnd type="none" w="med" len="med"/>
          </a:ln>
        </p:spPr>
      </p:pic>
      <p:sp>
        <p:nvSpPr>
          <p:cNvPr id="158" name="Shape 158"/>
          <p:cNvSpPr txBox="1"/>
          <p:nvPr/>
        </p:nvSpPr>
        <p:spPr>
          <a:xfrm>
            <a:off x="304801" y="76200"/>
            <a:ext cx="86105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4400" b="1" i="0" u="none" strike="noStrike" cap="none" baseline="0" dirty="0">
                <a:solidFill>
                  <a:schemeClr val="dk1"/>
                </a:solidFill>
                <a:latin typeface="Radley"/>
                <a:ea typeface="Radley"/>
                <a:cs typeface="Radley"/>
                <a:sym typeface="Radley"/>
              </a:rPr>
              <a:t>Poverty Point</a:t>
            </a:r>
          </a:p>
        </p:txBody>
      </p:sp>
      <p:sp>
        <p:nvSpPr>
          <p:cNvPr id="159" name="Shape 159"/>
          <p:cNvSpPr txBox="1"/>
          <p:nvPr/>
        </p:nvSpPr>
        <p:spPr>
          <a:xfrm>
            <a:off x="4724400" y="4915596"/>
            <a:ext cx="840294"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1" i="0" u="none" strike="noStrike" cap="none" baseline="0">
                <a:solidFill>
                  <a:schemeClr val="lt1"/>
                </a:solidFill>
                <a:latin typeface="Arial"/>
                <a:ea typeface="Arial"/>
                <a:cs typeface="Arial"/>
                <a:sym typeface="Arial"/>
              </a:rPr>
              <a:t>Modern Road</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p:nvPr/>
        </p:nvSpPr>
        <p:spPr>
          <a:xfrm>
            <a:off x="2161714" y="6227085"/>
            <a:ext cx="480060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Mound A, Poverty Point</a:t>
            </a:r>
          </a:p>
        </p:txBody>
      </p:sp>
      <p:sp>
        <p:nvSpPr>
          <p:cNvPr id="166" name="Shape 166"/>
          <p:cNvSpPr txBox="1"/>
          <p:nvPr/>
        </p:nvSpPr>
        <p:spPr>
          <a:xfrm>
            <a:off x="304801" y="76200"/>
            <a:ext cx="86105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4400" b="1" i="0" u="none" strike="noStrike" cap="none" baseline="0">
                <a:solidFill>
                  <a:schemeClr val="dk1"/>
                </a:solidFill>
                <a:latin typeface="Radley"/>
                <a:ea typeface="Radley"/>
                <a:cs typeface="Radley"/>
                <a:sym typeface="Radley"/>
              </a:rPr>
              <a:t>Poverty Point</a:t>
            </a:r>
          </a:p>
        </p:txBody>
      </p:sp>
      <p:sp>
        <p:nvSpPr>
          <p:cNvPr id="167" name="Shape 167"/>
          <p:cNvSpPr txBox="1"/>
          <p:nvPr/>
        </p:nvSpPr>
        <p:spPr>
          <a:xfrm rot="-5400000">
            <a:off x="7202298" y="5133344"/>
            <a:ext cx="1717995" cy="21828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a:t>
            </a:r>
            <a:r>
              <a:rPr lang="en-US" sz="1000" b="0" i="0" u="none" strike="noStrike" cap="none" baseline="0" dirty="0" smtClean="0">
                <a:solidFill>
                  <a:schemeClr val="dk1"/>
                </a:solidFill>
                <a:latin typeface="Times New Roman"/>
                <a:ea typeface="Times New Roman"/>
                <a:cs typeface="Times New Roman"/>
                <a:sym typeface="Times New Roman"/>
              </a:rPr>
              <a:t>© Jenny </a:t>
            </a:r>
            <a:r>
              <a:rPr lang="en-US" sz="1000" b="0" i="0" u="none" strike="noStrike" cap="none" baseline="0" dirty="0">
                <a:solidFill>
                  <a:schemeClr val="dk1"/>
                </a:solidFill>
                <a:latin typeface="Times New Roman"/>
                <a:ea typeface="Times New Roman"/>
                <a:cs typeface="Times New Roman"/>
                <a:sym typeface="Times New Roman"/>
              </a:rPr>
              <a:t>Ellerbe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0037" y="1447800"/>
            <a:ext cx="6792118" cy="4528079"/>
          </a:xfrm>
          <a:prstGeom prst="rect">
            <a:avLst/>
          </a:prstGeom>
          <a:ln w="9525">
            <a:solidFill>
              <a:schemeClr val="tx1"/>
            </a:solidFill>
          </a:ln>
        </p:spPr>
      </p:pic>
      <p:pic>
        <p:nvPicPr>
          <p:cNvPr id="169" name="Shape 169"/>
          <p:cNvPicPr preferRelativeResize="0"/>
          <p:nvPr/>
        </p:nvPicPr>
        <p:blipFill rotWithShape="1">
          <a:blip r:embed="rId4">
            <a:alphaModFix/>
          </a:blip>
          <a:srcRect/>
          <a:stretch/>
        </p:blipFill>
        <p:spPr>
          <a:xfrm>
            <a:off x="5943600" y="1219200"/>
            <a:ext cx="2440092" cy="1814944"/>
          </a:xfrm>
          <a:prstGeom prst="rect">
            <a:avLst/>
          </a:prstGeom>
          <a:noFill/>
          <a:ln w="9525" cap="flat" cmpd="sng">
            <a:solidFill>
              <a:schemeClr val="dk1"/>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p:nvPr/>
        </p:nvSpPr>
        <p:spPr>
          <a:xfrm>
            <a:off x="2161714" y="6227085"/>
            <a:ext cx="480060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Mound B, Poverty Point</a:t>
            </a:r>
          </a:p>
        </p:txBody>
      </p:sp>
      <p:sp>
        <p:nvSpPr>
          <p:cNvPr id="176" name="Shape 176"/>
          <p:cNvSpPr txBox="1"/>
          <p:nvPr/>
        </p:nvSpPr>
        <p:spPr>
          <a:xfrm>
            <a:off x="304801" y="76200"/>
            <a:ext cx="8610599"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Radley"/>
              <a:buNone/>
            </a:pPr>
            <a:r>
              <a:rPr lang="en-US" sz="4400" b="1" i="0" u="none" strike="noStrike" cap="none" baseline="0">
                <a:solidFill>
                  <a:schemeClr val="dk1"/>
                </a:solidFill>
                <a:latin typeface="Radley"/>
                <a:ea typeface="Radley"/>
                <a:cs typeface="Radley"/>
                <a:sym typeface="Radley"/>
              </a:rPr>
              <a:t>Poverty Point</a:t>
            </a:r>
          </a:p>
        </p:txBody>
      </p:sp>
      <p:pic>
        <p:nvPicPr>
          <p:cNvPr id="178" name="Shape 17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85553" y="1612391"/>
            <a:ext cx="7420246" cy="4178807"/>
          </a:xfrm>
          <a:prstGeom prst="rect">
            <a:avLst/>
          </a:prstGeom>
          <a:noFill/>
          <a:ln w="9525" cap="flat" cmpd="sng">
            <a:solidFill>
              <a:schemeClr val="dk1"/>
            </a:solidFill>
            <a:prstDash val="solid"/>
            <a:round/>
            <a:headEnd type="none" w="med" len="med"/>
            <a:tailEnd type="none" w="med" len="med"/>
          </a:ln>
        </p:spPr>
      </p:pic>
      <p:pic>
        <p:nvPicPr>
          <p:cNvPr id="179" name="Shape 179"/>
          <p:cNvPicPr preferRelativeResize="0"/>
          <p:nvPr/>
        </p:nvPicPr>
        <p:blipFill rotWithShape="1">
          <a:blip r:embed="rId4">
            <a:alphaModFix/>
          </a:blip>
          <a:srcRect/>
          <a:stretch/>
        </p:blipFill>
        <p:spPr>
          <a:xfrm>
            <a:off x="5906346" y="1219198"/>
            <a:ext cx="2462106" cy="1619806"/>
          </a:xfrm>
          <a:prstGeom prst="rect">
            <a:avLst/>
          </a:prstGeom>
          <a:noFill/>
          <a:ln w="9525" cap="flat" cmpd="sng">
            <a:solidFill>
              <a:schemeClr val="dk1"/>
            </a:solidFill>
            <a:prstDash val="solid"/>
            <a:round/>
            <a:headEnd type="none" w="med" len="med"/>
            <a:tailEnd type="none" w="med" len="med"/>
          </a:ln>
        </p:spPr>
      </p:pic>
      <p:sp>
        <p:nvSpPr>
          <p:cNvPr id="7" name="Shape 167"/>
          <p:cNvSpPr txBox="1"/>
          <p:nvPr/>
        </p:nvSpPr>
        <p:spPr>
          <a:xfrm rot="-5400000">
            <a:off x="7555942" y="4940857"/>
            <a:ext cx="1717995" cy="21828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a:solidFill>
                  <a:schemeClr val="dk1"/>
                </a:solidFill>
                <a:latin typeface="Times New Roman"/>
                <a:ea typeface="Times New Roman"/>
                <a:cs typeface="Times New Roman"/>
                <a:sym typeface="Times New Roman"/>
              </a:rPr>
              <a:t> Photograph </a:t>
            </a:r>
            <a:r>
              <a:rPr lang="en-US" sz="1000" b="0" i="0" u="none" strike="noStrike" cap="none" baseline="0" dirty="0" smtClean="0">
                <a:solidFill>
                  <a:schemeClr val="dk1"/>
                </a:solidFill>
                <a:latin typeface="Times New Roman"/>
                <a:ea typeface="Times New Roman"/>
                <a:cs typeface="Times New Roman"/>
                <a:sym typeface="Times New Roman"/>
              </a:rPr>
              <a:t>© Jenny </a:t>
            </a:r>
            <a:r>
              <a:rPr lang="en-US" sz="1000" b="0" i="0" u="none" strike="noStrike" cap="none" baseline="0" dirty="0">
                <a:solidFill>
                  <a:schemeClr val="dk1"/>
                </a:solidFill>
                <a:latin typeface="Times New Roman"/>
                <a:ea typeface="Times New Roman"/>
                <a:cs typeface="Times New Roman"/>
                <a:sym typeface="Times New Roman"/>
              </a:rPr>
              <a:t>Ellerbe</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TotalTime>
  <Words>4362</Words>
  <Application>Microsoft Office PowerPoint</Application>
  <PresentationFormat>On-screen Show (4:3)</PresentationFormat>
  <Paragraphs>445</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Radley</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Poverty Point 1700 B.C. to 1100 B.C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Sharon</dc:creator>
  <cp:lastModifiedBy>Kim Mascagni</cp:lastModifiedBy>
  <cp:revision>46</cp:revision>
  <cp:lastPrinted>2016-12-19T22:13:16Z</cp:lastPrinted>
  <dcterms:modified xsi:type="dcterms:W3CDTF">2018-10-01T01:02:30Z</dcterms:modified>
</cp:coreProperties>
</file>